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E9FEB76-A78A-4DD1-9ABE-5481690CD720}"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C629E06-3609-4BC0-979F-5E9232900F33}" type="datetimeFigureOut">
              <a:rPr lang="tr-TR" smtClean="0"/>
              <a:t>20.12.2023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5E9FEB76-A78A-4DD1-9ABE-5481690CD720}"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C629E06-3609-4BC0-979F-5E9232900F33}" type="datetimeFigureOut">
              <a:rPr lang="tr-TR" smtClean="0"/>
              <a:t>20.12.2023</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9FEB76-A78A-4DD1-9ABE-5481690CD720}"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memorial.com.tr/saglik-rehberi/dopamin-nedir-ne-ise-yarar-dopamin-detoks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memorial.com.tr/saglik-rehberi/mide-bulantisina-ne-iyi-gelir" TargetMode="External"/><Relationship Id="rId2" Type="http://schemas.openxmlformats.org/officeDocument/2006/relationships/hyperlink" Target="https://www.memorial.com.tr/hastaliklar/asiri-terleme-nedenleri-ve-tedavileri" TargetMode="External"/><Relationship Id="rId1" Type="http://schemas.openxmlformats.org/officeDocument/2006/relationships/slideLayout" Target="../slideLayouts/slideLayout2.xml"/><Relationship Id="rId6" Type="http://schemas.openxmlformats.org/officeDocument/2006/relationships/hyperlink" Target="https://www.memorial.com.tr/saglik-rehberi/agiz-kurulugu-nedir-neden-olur" TargetMode="External"/><Relationship Id="rId5" Type="http://schemas.openxmlformats.org/officeDocument/2006/relationships/hyperlink" Target="https://www.memorial.com.tr/saglik-rehberi/kasintiya-ne-iyi-gelir" TargetMode="External"/><Relationship Id="rId4" Type="http://schemas.openxmlformats.org/officeDocument/2006/relationships/hyperlink" Target="https://www.memorial.com.tr/saglik-rehberi/ishale-ne-iyi-gelir"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3571876"/>
            <a:ext cx="7851648" cy="1828800"/>
          </a:xfrm>
        </p:spPr>
        <p:txBody>
          <a:bodyPr>
            <a:normAutofit fontScale="90000"/>
          </a:bodyPr>
          <a:lstStyle/>
          <a:p>
            <a:r>
              <a:rPr lang="nn-NO" dirty="0" smtClean="0">
                <a:solidFill>
                  <a:schemeClr val="tx1"/>
                </a:solidFill>
              </a:rPr>
              <a:t>Metamfetamin (Kristal Meth) ve Etkileri: Aramızdaki "Mavi" Tehlike!</a:t>
            </a:r>
            <a:br>
              <a:rPr lang="nn-NO" dirty="0" smtClean="0">
                <a:solidFill>
                  <a:schemeClr val="tx1"/>
                </a:solidFill>
              </a:rPr>
            </a:b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0034" y="2714620"/>
            <a:ext cx="8229600" cy="4389120"/>
          </a:xfrm>
        </p:spPr>
        <p:txBody>
          <a:bodyPr/>
          <a:lstStyle/>
          <a:p>
            <a:r>
              <a:rPr lang="tr-TR" dirty="0" smtClean="0"/>
              <a:t>Hem ayaktan hem de yatarak tedavi programlarında öncelikli hedef ilaç tedavisiyle bağımlılık yapıcı maddenin vücuttan arındırılmasıdır. Arındırma tedavisinden sonra ise tekrar madde kullanımını önlemek adına ilaç tedavileri ve psikoterapiden faydalanılır.</a:t>
            </a:r>
          </a:p>
          <a:p>
            <a:pPr>
              <a:buNone/>
            </a:pPr>
            <a:r>
              <a:rPr lang="tr-TR" dirty="0" smtClean="0"/>
              <a:t/>
            </a:r>
            <a:br>
              <a:rPr lang="tr-TR" dirty="0" smtClean="0"/>
            </a:b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214818"/>
            <a:ext cx="8229600" cy="1143000"/>
          </a:xfrm>
        </p:spPr>
        <p:txBody>
          <a:bodyPr>
            <a:normAutofit fontScale="90000"/>
          </a:bodyPr>
          <a:lstStyle/>
          <a:p>
            <a:r>
              <a:rPr lang="tr-TR" b="1" i="1" dirty="0" err="1" smtClean="0">
                <a:solidFill>
                  <a:schemeClr val="accent3">
                    <a:lumMod val="50000"/>
                  </a:schemeClr>
                </a:solidFill>
              </a:rPr>
              <a:t>Metamfetamin</a:t>
            </a:r>
            <a:r>
              <a:rPr lang="tr-TR" b="1" i="1" dirty="0" smtClean="0">
                <a:solidFill>
                  <a:schemeClr val="accent3">
                    <a:lumMod val="50000"/>
                  </a:schemeClr>
                </a:solidFill>
              </a:rPr>
              <a:t> Hakkında Sık Sorulan Sorular</a:t>
            </a:r>
            <a:br>
              <a:rPr lang="tr-TR" b="1" i="1" dirty="0" smtClean="0">
                <a:solidFill>
                  <a:schemeClr val="accent3">
                    <a:lumMod val="50000"/>
                  </a:schemeClr>
                </a:solidFill>
              </a:rPr>
            </a:br>
            <a:r>
              <a:rPr lang="tr-TR" b="1" i="1" dirty="0" smtClean="0">
                <a:solidFill>
                  <a:schemeClr val="accent3">
                    <a:lumMod val="50000"/>
                  </a:schemeClr>
                </a:solidFill>
              </a:rPr>
              <a:t/>
            </a:r>
            <a:br>
              <a:rPr lang="tr-TR" b="1" i="1" dirty="0" smtClean="0">
                <a:solidFill>
                  <a:schemeClr val="accent3">
                    <a:lumMod val="50000"/>
                  </a:schemeClr>
                </a:solidFill>
              </a:rPr>
            </a:br>
            <a:endParaRPr lang="tr-TR" b="1" i="1" dirty="0">
              <a:solidFill>
                <a:schemeClr val="accent3">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357430"/>
            <a:ext cx="8229600" cy="1143000"/>
          </a:xfrm>
        </p:spPr>
        <p:txBody>
          <a:bodyPr>
            <a:normAutofit fontScale="90000"/>
          </a:bodyPr>
          <a:lstStyle/>
          <a:p>
            <a:r>
              <a:rPr lang="tr-TR" b="1" dirty="0" err="1" smtClean="0"/>
              <a:t>Metamfetamin</a:t>
            </a:r>
            <a:r>
              <a:rPr lang="tr-TR" b="1" dirty="0" smtClean="0"/>
              <a:t> bağımlılığı nasıl önlenir?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500034" y="2468880"/>
            <a:ext cx="8229600" cy="4389120"/>
          </a:xfrm>
        </p:spPr>
        <p:txBody>
          <a:bodyPr/>
          <a:lstStyle/>
          <a:p>
            <a:r>
              <a:rPr lang="tr-TR" dirty="0" smtClean="0"/>
              <a:t>Bağımlılık konusunda yanlış inançlar vardır. </a:t>
            </a:r>
            <a:r>
              <a:rPr lang="tr-TR" dirty="0" smtClean="0"/>
              <a:t>“Bir </a:t>
            </a:r>
            <a:r>
              <a:rPr lang="tr-TR" dirty="0" smtClean="0"/>
              <a:t>kereden bir şey </a:t>
            </a:r>
            <a:r>
              <a:rPr lang="tr-TR" dirty="0" smtClean="0"/>
              <a:t>olmaz”, “Benim </a:t>
            </a:r>
            <a:r>
              <a:rPr lang="tr-TR" dirty="0" smtClean="0"/>
              <a:t>iradem </a:t>
            </a:r>
            <a:r>
              <a:rPr lang="tr-TR" dirty="0" smtClean="0"/>
              <a:t>kuvvetli.' </a:t>
            </a:r>
            <a:r>
              <a:rPr lang="tr-TR" dirty="0" smtClean="0"/>
              <a:t>gibi düşüncelerle madde kullanımı hızlıca bağımlılık oluşturabilir. Tüm maddelerin zarar verici olduğu bilinmelidir. Bağımlılık genellikle ergenlik ve genç yetişkinlik döneminde başladığı için okul ve aile ortamı oldukça önemlidir. Bağımlılığın zararları konusunda bilgilendirme yapılması önleyici olabilir.</a:t>
            </a:r>
          </a:p>
          <a:p>
            <a:pPr>
              <a:buNone/>
            </a:pPr>
            <a:r>
              <a:rPr lang="tr-TR" dirty="0" smtClean="0"/>
              <a:t/>
            </a:r>
            <a:br>
              <a:rPr lang="tr-TR" dirty="0" smtClean="0"/>
            </a:b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3286124"/>
            <a:ext cx="8229600" cy="1143000"/>
          </a:xfrm>
        </p:spPr>
        <p:txBody>
          <a:bodyPr>
            <a:normAutofit fontScale="90000"/>
          </a:bodyPr>
          <a:lstStyle/>
          <a:p>
            <a:r>
              <a:rPr lang="tr-TR" b="1" dirty="0" err="1" smtClean="0"/>
              <a:t>Metamfetamin</a:t>
            </a:r>
            <a:r>
              <a:rPr lang="tr-TR" b="1" dirty="0" smtClean="0"/>
              <a:t> bağımlılığından</a:t>
            </a:r>
            <a:r>
              <a:rPr lang="tr-TR" b="1" dirty="0" smtClean="0"/>
              <a:t> kurtulmak mümkün mü? </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428596" y="2468880"/>
            <a:ext cx="8229600" cy="4389120"/>
          </a:xfrm>
        </p:spPr>
        <p:txBody>
          <a:bodyPr>
            <a:normAutofit lnSpcReduction="10000"/>
          </a:bodyPr>
          <a:lstStyle/>
          <a:p>
            <a:endParaRPr lang="tr-TR" dirty="0" smtClean="0"/>
          </a:p>
          <a:p>
            <a:endParaRPr lang="tr-TR" dirty="0" smtClean="0"/>
          </a:p>
          <a:p>
            <a:r>
              <a:rPr lang="tr-TR" dirty="0" smtClean="0"/>
              <a:t>Kişinin bağımlılığın bir beyin hastalığı olduğunun ve tedavisinin var olduğunun farkında olması oldukça önemlidir. Bu noktada kişi tedavi konusunda motive edilmelidir. Kişiye tedavi başladıktan sonra tekrar madde kullanım riskine karşı koruyucu önlemler alınması, tedavi sürecine devamlılığının sağlanması oldukça önemlidir.</a:t>
            </a:r>
          </a:p>
          <a:p>
            <a:pPr>
              <a:buNone/>
            </a:pPr>
            <a:r>
              <a:rPr lang="tr-TR" dirty="0" smtClean="0"/>
              <a:t/>
            </a:r>
            <a:br>
              <a:rPr lang="tr-TR" dirty="0" smtClean="0"/>
            </a:b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428868"/>
            <a:ext cx="8229600" cy="1143000"/>
          </a:xfrm>
        </p:spPr>
        <p:txBody>
          <a:bodyPr>
            <a:normAutofit fontScale="90000"/>
          </a:bodyPr>
          <a:lstStyle/>
          <a:p>
            <a:r>
              <a:rPr lang="tr-TR" b="1" dirty="0" err="1" smtClean="0"/>
              <a:t>Metamfetamin</a:t>
            </a:r>
            <a:r>
              <a:rPr lang="tr-TR" b="1" dirty="0" smtClean="0"/>
              <a:t> kullananlara nasıl davranılmalı?</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357158" y="2468880"/>
            <a:ext cx="8229600" cy="4389120"/>
          </a:xfrm>
        </p:spPr>
        <p:txBody>
          <a:bodyPr>
            <a:normAutofit fontScale="85000" lnSpcReduction="10000"/>
          </a:bodyPr>
          <a:lstStyle/>
          <a:p>
            <a:r>
              <a:rPr lang="tr-TR" dirty="0" smtClean="0"/>
              <a:t>Madde kullanımı sebebiyle kişiler toplum tarafından dışlanma ve damgalama sorunuyla karşı karşıya kalabilir. Bu da tedavi reddine sebep olabilir. Eğer kişi tedavi istemiyorsa bu durum görmezden gelinmemeli, yardım alması için bir şekilde iletişim yolu bulunmalıdır. Kişilerde bağımlılığın olmadığı konusunda görüş de tedavi sürecini aksatır ve bu süreçte aileyle çatışmalar başlayabilir. Aile yaşadığı bu yükü mutlaka profesyonel destek alarak uzmanla paylaşmalıdır. Bağımlılığın şiddetli olduğu durumlarda şiddet içeren davranışlar sergilenebilir, bu süreçte de mutlaka destek alınmalıdır.  Bağımlı kişilerin tedavisi sağlandıktan sonra topluma kazandırılması adına rehabilitasyon çalışmaları da yapılmalıdır.</a:t>
            </a:r>
          </a:p>
          <a:p>
            <a:pPr>
              <a:buNone/>
            </a:pPr>
            <a:r>
              <a:rPr lang="tr-TR" dirty="0" smtClean="0"/>
              <a:t/>
            </a:r>
            <a:br>
              <a:rPr lang="tr-TR" dirty="0" smtClean="0"/>
            </a:b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928802"/>
            <a:ext cx="8229600" cy="1143000"/>
          </a:xfrm>
        </p:spPr>
        <p:txBody>
          <a:bodyPr>
            <a:normAutofit fontScale="90000"/>
          </a:bodyPr>
          <a:lstStyle/>
          <a:p>
            <a:r>
              <a:rPr lang="tr-TR" b="1" dirty="0" err="1" smtClean="0"/>
              <a:t>Metamfetamin</a:t>
            </a:r>
            <a:r>
              <a:rPr lang="tr-TR" b="1" dirty="0" smtClean="0"/>
              <a:t> nasıl bırakılır?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428596" y="2468880"/>
            <a:ext cx="8229600" cy="4389120"/>
          </a:xfrm>
        </p:spPr>
        <p:txBody>
          <a:bodyPr>
            <a:normAutofit fontScale="92500"/>
          </a:bodyPr>
          <a:lstStyle/>
          <a:p>
            <a:r>
              <a:rPr lang="tr-TR" dirty="0" err="1" smtClean="0"/>
              <a:t>Metamfetamin</a:t>
            </a:r>
            <a:r>
              <a:rPr lang="tr-TR" dirty="0" smtClean="0"/>
              <a:t> bağımlılığından kurtulmak, </a:t>
            </a:r>
            <a:r>
              <a:rPr lang="tr-TR" dirty="0" err="1" smtClean="0"/>
              <a:t>detoksifikasyon</a:t>
            </a:r>
            <a:r>
              <a:rPr lang="tr-TR" dirty="0" smtClean="0"/>
              <a:t> (arındırma</a:t>
            </a:r>
            <a:r>
              <a:rPr lang="tr-TR" dirty="0" smtClean="0"/>
              <a:t>), </a:t>
            </a:r>
            <a:r>
              <a:rPr lang="tr-TR" dirty="0" err="1" smtClean="0"/>
              <a:t>psikoeğitim</a:t>
            </a:r>
            <a:r>
              <a:rPr lang="tr-TR" dirty="0" smtClean="0"/>
              <a:t>, idame tedavi ve psikoterapiden oluşan kapsamlı bir tedavi planı gerektirir. </a:t>
            </a:r>
            <a:r>
              <a:rPr lang="tr-TR" dirty="0" err="1" smtClean="0"/>
              <a:t>Detoks</a:t>
            </a:r>
            <a:r>
              <a:rPr lang="tr-TR" dirty="0" smtClean="0"/>
              <a:t>, </a:t>
            </a:r>
            <a:r>
              <a:rPr lang="tr-TR" dirty="0" err="1" smtClean="0"/>
              <a:t>metamfetaminin</a:t>
            </a:r>
            <a:r>
              <a:rPr lang="tr-TR" dirty="0" smtClean="0"/>
              <a:t> fiziksel varlığını vücuttan temizleyecek ve kişilerin madde kullanımı olmadan günlük yaşamda işlevselliklerini sağlamada yardımcı olacaktır. </a:t>
            </a:r>
            <a:r>
              <a:rPr lang="tr-TR" dirty="0" err="1" smtClean="0"/>
              <a:t>Psikoeğitim</a:t>
            </a:r>
            <a:r>
              <a:rPr lang="tr-TR" dirty="0" smtClean="0"/>
              <a:t>, hastalık hakkında hem kişiyi hem de aileyi bilgilendirme sürecidir. </a:t>
            </a:r>
            <a:r>
              <a:rPr lang="tr-TR" dirty="0" err="1" smtClean="0"/>
              <a:t>Detoks</a:t>
            </a:r>
            <a:r>
              <a:rPr lang="tr-TR" dirty="0" smtClean="0"/>
              <a:t> sürecinden sonra idame tedavi ve psikoterapiyle de hastalığın </a:t>
            </a:r>
            <a:r>
              <a:rPr lang="tr-TR" dirty="0" err="1" smtClean="0"/>
              <a:t>nüksü</a:t>
            </a:r>
            <a:r>
              <a:rPr lang="tr-TR" dirty="0" smtClean="0"/>
              <a:t> önlenir.</a:t>
            </a:r>
          </a:p>
          <a:p>
            <a:pPr>
              <a:buNone/>
            </a:pPr>
            <a:r>
              <a:rPr lang="tr-TR" dirty="0" smtClean="0"/>
              <a:t/>
            </a:r>
            <a:br>
              <a:rPr lang="tr-TR" dirty="0" smtClean="0"/>
            </a:b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500306"/>
            <a:ext cx="8229600" cy="1143000"/>
          </a:xfrm>
        </p:spPr>
        <p:txBody>
          <a:bodyPr>
            <a:normAutofit fontScale="90000"/>
          </a:bodyPr>
          <a:lstStyle/>
          <a:p>
            <a:r>
              <a:rPr lang="fi-FI" b="1" dirty="0" smtClean="0"/>
              <a:t>Metamfetamin tedavisi ne kadar sürer?</a:t>
            </a:r>
            <a:br>
              <a:rPr lang="fi-FI" b="1" dirty="0" smtClean="0"/>
            </a:br>
            <a:r>
              <a:rPr lang="fi-FI" dirty="0" smtClean="0"/>
              <a:t/>
            </a:r>
            <a:br>
              <a:rPr lang="fi-FI" dirty="0" smtClean="0"/>
            </a:br>
            <a:endParaRPr lang="tr-TR" dirty="0"/>
          </a:p>
        </p:txBody>
      </p:sp>
      <p:sp>
        <p:nvSpPr>
          <p:cNvPr id="3" name="2 İçerik Yer Tutucusu"/>
          <p:cNvSpPr>
            <a:spLocks noGrp="1"/>
          </p:cNvSpPr>
          <p:nvPr>
            <p:ph idx="1"/>
          </p:nvPr>
        </p:nvSpPr>
        <p:spPr>
          <a:xfrm>
            <a:off x="500034" y="2714620"/>
            <a:ext cx="8229600" cy="4389120"/>
          </a:xfrm>
        </p:spPr>
        <p:txBody>
          <a:bodyPr/>
          <a:lstStyle/>
          <a:p>
            <a:r>
              <a:rPr lang="tr-TR" dirty="0" err="1" smtClean="0"/>
              <a:t>Metamfetamin</a:t>
            </a:r>
            <a:r>
              <a:rPr lang="tr-TR" dirty="0" smtClean="0"/>
              <a:t> bağımlılığında tedavi süreci bireysel olarak belirlenir. Yatarak tedavi süreci ortalama 21 gün olup hastalığın şiddetine bağlı olarak süreç uzayabilir. Ayaktan tedavi 6 ay-1 sene olarak planlanır ve yine hastalığın sürecine göre uzayabilir.</a:t>
            </a:r>
          </a:p>
          <a:p>
            <a:pPr>
              <a:buNone/>
            </a:pPr>
            <a:r>
              <a:rPr lang="tr-TR" dirty="0" smtClean="0"/>
              <a:t/>
            </a:r>
            <a:br>
              <a:rPr lang="tr-TR" dirty="0" smtClean="0"/>
            </a:b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500306"/>
            <a:ext cx="9144000" cy="1857388"/>
          </a:xfrm>
        </p:spPr>
        <p:style>
          <a:lnRef idx="2">
            <a:schemeClr val="accent1"/>
          </a:lnRef>
          <a:fillRef idx="1">
            <a:schemeClr val="lt1"/>
          </a:fillRef>
          <a:effectRef idx="0">
            <a:schemeClr val="accent1"/>
          </a:effectRef>
          <a:fontRef idx="minor">
            <a:schemeClr val="dk1"/>
          </a:fontRef>
        </p:style>
        <p:txBody>
          <a:bodyPr/>
          <a:lstStyle/>
          <a:p>
            <a:pPr>
              <a:buNone/>
            </a:pPr>
            <a:r>
              <a:rPr lang="tr-TR" b="1" dirty="0" smtClean="0"/>
              <a:t>   Küçükçekmece Özel Eğitim Uygulama Okulu 3. Kademe</a:t>
            </a:r>
          </a:p>
          <a:p>
            <a:endParaRPr lang="tr-TR" dirty="0" smtClean="0"/>
          </a:p>
          <a:p>
            <a:pPr>
              <a:buNone/>
            </a:pPr>
            <a:r>
              <a:rPr lang="tr-TR" b="1" dirty="0" smtClean="0"/>
              <a:t>                                  Rehberlik Servisi</a:t>
            </a:r>
            <a:endParaRPr lang="tr-TR"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785926"/>
            <a:ext cx="8229600" cy="4389120"/>
          </a:xfrm>
        </p:spPr>
        <p:txBody>
          <a:bodyPr/>
          <a:lstStyle/>
          <a:p>
            <a:r>
              <a:rPr lang="tr-TR" dirty="0" smtClean="0"/>
              <a:t>Amfetamin türü uyarıcılar </a:t>
            </a:r>
            <a:r>
              <a:rPr lang="tr-TR" i="1" dirty="0" smtClean="0"/>
              <a:t>(ATS) </a:t>
            </a:r>
            <a:r>
              <a:rPr lang="tr-TR" dirty="0" smtClean="0"/>
              <a:t>grubuna ait olan </a:t>
            </a:r>
            <a:r>
              <a:rPr lang="tr-TR" b="1" dirty="0" err="1" smtClean="0"/>
              <a:t>metamfetamin</a:t>
            </a:r>
            <a:r>
              <a:rPr lang="tr-TR" dirty="0" smtClean="0"/>
              <a:t>, günümüzde en çok kullanılan uyuşturucu kimyasallar arasındadır. Çok küçük miktarlarda ve kısa süreli kullanımlarda bile bağımlılık oluşturabilme özelliğindedir ve tekrarlayan kullanımlarda birey, uyuşturucu kullanımına bağlı olarak gerçekleşen farmakolojik mekanizmalar ile daha yüksek dozlara ihtiyaç duyacaktır. </a:t>
            </a:r>
            <a:r>
              <a:rPr lang="nn-NO" dirty="0" smtClean="0"/>
              <a:t/>
            </a:r>
            <a:br>
              <a:rPr lang="nn-NO" dirty="0" smtClean="0"/>
            </a:b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428868"/>
            <a:ext cx="8229600" cy="1143000"/>
          </a:xfrm>
        </p:spPr>
        <p:txBody>
          <a:bodyPr>
            <a:normAutofit fontScale="90000"/>
          </a:bodyPr>
          <a:lstStyle/>
          <a:p>
            <a:r>
              <a:rPr lang="tr-TR" b="1" dirty="0" smtClean="0"/>
              <a:t>Kristal </a:t>
            </a:r>
            <a:r>
              <a:rPr lang="tr-TR" b="1" dirty="0" err="1" smtClean="0"/>
              <a:t>Meth</a:t>
            </a:r>
            <a:r>
              <a:rPr lang="tr-TR" b="1" dirty="0" smtClean="0"/>
              <a:t> Tarihi: </a:t>
            </a:r>
            <a:r>
              <a:rPr lang="tr-TR" b="1" dirty="0" err="1" smtClean="0"/>
              <a:t>Metamfetamin</a:t>
            </a:r>
            <a:r>
              <a:rPr lang="tr-TR" b="1" dirty="0" smtClean="0"/>
              <a:t> Neden Üretildi?</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457200" y="2285992"/>
            <a:ext cx="8258204" cy="4038608"/>
          </a:xfrm>
        </p:spPr>
        <p:txBody>
          <a:bodyPr/>
          <a:lstStyle/>
          <a:p>
            <a:r>
              <a:rPr lang="vi-VN" dirty="0" smtClean="0"/>
              <a:t>Amfetamin (veya </a:t>
            </a:r>
            <a:r>
              <a:rPr lang="vi-VN" b="1" dirty="0" smtClean="0"/>
              <a:t>alfa-metil-fenetilamin</a:t>
            </a:r>
            <a:r>
              <a:rPr lang="vi-VN" dirty="0" smtClean="0"/>
              <a:t>) türevi ilaçlar, merkezi sinir sistemi üzerinde uyarıcı etkilere sahip ve farmakolojik amaçlarla kullanılan kimyasallardır. Amfetaminler ilk kez 1887'de Berlin Üniversitesi'nde astım tedavisi için çalışan Romen kimyager </a:t>
            </a:r>
            <a:r>
              <a:rPr lang="vi-VN" b="1" dirty="0" smtClean="0"/>
              <a:t>Lazăr Edeleanu</a:t>
            </a:r>
            <a:r>
              <a:rPr lang="vi-VN" dirty="0" smtClean="0"/>
              <a:t> tarafından, bir memeli nörotransmitteri olan </a:t>
            </a:r>
            <a:r>
              <a:rPr lang="vi-VN" b="1" dirty="0" smtClean="0"/>
              <a:t>fenetilamin</a:t>
            </a:r>
            <a:r>
              <a:rPr lang="vi-VN" dirty="0" smtClean="0"/>
              <a:t>in metil analogu olarak sentezlenmiştir. Özellikle dikkat eksikliği ve hiperaktivite bozukluğunda (DEHB) etkili bir ilaç kategorisidir.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2500306"/>
            <a:ext cx="8229600" cy="1143000"/>
          </a:xfrm>
        </p:spPr>
        <p:txBody>
          <a:bodyPr>
            <a:normAutofit fontScale="90000"/>
          </a:bodyPr>
          <a:lstStyle/>
          <a:p>
            <a:r>
              <a:rPr lang="tr-TR" b="1" dirty="0" err="1" smtClean="0"/>
              <a:t>Metamfetamin</a:t>
            </a:r>
            <a:r>
              <a:rPr lang="tr-TR" b="1" dirty="0" smtClean="0"/>
              <a:t> Vücutta Nasıl Etki Gösterir?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500034" y="2571744"/>
            <a:ext cx="8229600" cy="3895732"/>
          </a:xfrm>
        </p:spPr>
        <p:txBody>
          <a:bodyPr>
            <a:normAutofit lnSpcReduction="10000"/>
          </a:bodyPr>
          <a:lstStyle/>
          <a:p>
            <a:r>
              <a:rPr lang="tr-TR" dirty="0" smtClean="0"/>
              <a:t>Beyinde </a:t>
            </a:r>
            <a:r>
              <a:rPr lang="tr-TR" dirty="0" err="1" smtClean="0">
                <a:hlinkClick r:id="rId2"/>
              </a:rPr>
              <a:t>dopamin</a:t>
            </a:r>
            <a:r>
              <a:rPr lang="tr-TR" dirty="0" smtClean="0"/>
              <a:t>, </a:t>
            </a:r>
            <a:r>
              <a:rPr lang="tr-TR" dirty="0" err="1" smtClean="0"/>
              <a:t>serotonin</a:t>
            </a:r>
            <a:r>
              <a:rPr lang="tr-TR" dirty="0" smtClean="0"/>
              <a:t>, </a:t>
            </a:r>
            <a:r>
              <a:rPr lang="tr-TR" dirty="0" err="1" smtClean="0"/>
              <a:t>noradrenalin</a:t>
            </a:r>
            <a:r>
              <a:rPr lang="tr-TR" dirty="0" smtClean="0"/>
              <a:t> seviyelerini arttırarak etkisini gösterir. Beyinde bulunan </a:t>
            </a:r>
            <a:r>
              <a:rPr lang="tr-TR" dirty="0" err="1" smtClean="0"/>
              <a:t>dopamin</a:t>
            </a:r>
            <a:r>
              <a:rPr lang="tr-TR" dirty="0" smtClean="0"/>
              <a:t> hormonu enerjik hissetmemizi sağlar, </a:t>
            </a:r>
            <a:r>
              <a:rPr lang="tr-TR" dirty="0" err="1" smtClean="0"/>
              <a:t>metamfetamin</a:t>
            </a:r>
            <a:r>
              <a:rPr lang="tr-TR" dirty="0" smtClean="0"/>
              <a:t> bu hormonun salgılanmasını arttırarak bir süreliğine kişinin daha mutlu, enerjik ve dinç olmasına neden olur. Ancak bu durum geçici bir iyilik halidir ve aynı iyilik halini sağlamak için kişi bu maddeyi daha fazla kullanmaya başlarsa bağımlılık söz konusu olur.</a:t>
            </a:r>
          </a:p>
          <a:p>
            <a:pPr>
              <a:buNone/>
            </a:pPr>
            <a:r>
              <a:rPr lang="tr-TR" dirty="0" smtClean="0"/>
              <a:t/>
            </a:r>
            <a:br>
              <a:rPr lang="tr-TR" dirty="0" smtClean="0"/>
            </a:b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2143116"/>
            <a:ext cx="8229600" cy="1143000"/>
          </a:xfrm>
        </p:spPr>
        <p:txBody>
          <a:bodyPr>
            <a:normAutofit fontScale="90000"/>
          </a:bodyPr>
          <a:lstStyle/>
          <a:p>
            <a:r>
              <a:rPr lang="tr-TR" b="1" dirty="0" err="1" smtClean="0"/>
              <a:t>Metamfetamin</a:t>
            </a:r>
            <a:r>
              <a:rPr lang="tr-TR" b="1" dirty="0" smtClean="0"/>
              <a:t> Bağımlılığı Nedir?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428596" y="2468880"/>
            <a:ext cx="8229600" cy="4389120"/>
          </a:xfrm>
        </p:spPr>
        <p:txBody>
          <a:bodyPr>
            <a:normAutofit lnSpcReduction="10000"/>
          </a:bodyPr>
          <a:lstStyle/>
          <a:p>
            <a:r>
              <a:rPr lang="tr-TR" dirty="0" smtClean="0"/>
              <a:t>Düzenli bir şekilde bağımlılık yapıcı maddenin (</a:t>
            </a:r>
            <a:r>
              <a:rPr lang="tr-TR" dirty="0" err="1" smtClean="0"/>
              <a:t>metamfetamin</a:t>
            </a:r>
            <a:r>
              <a:rPr lang="tr-TR" dirty="0" smtClean="0"/>
              <a:t>) kullanımı, düzenli kullanımda maddenin vücutta yarattığı aynı etkiyi görebilmek için her seferinde kullanılan doz miktarında artış, madde kullanılmadığı zaman yoksunluk belirtilerinin görülmesi, madde kullanımından kurtulmak için başarısız girişimlerde bulunulması ve madde kullanımın kişinin günlük işlevselliğinde bozulmaya yol açması bağımlılık olarak tanımlanır.</a:t>
            </a:r>
          </a:p>
          <a:p>
            <a:pPr>
              <a:buNone/>
            </a:pPr>
            <a:r>
              <a:rPr lang="tr-TR" dirty="0" smtClean="0"/>
              <a:t/>
            </a:r>
            <a:br>
              <a:rPr lang="tr-TR" dirty="0" smtClean="0"/>
            </a:b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2500306"/>
            <a:ext cx="8229600" cy="1143000"/>
          </a:xfrm>
        </p:spPr>
        <p:txBody>
          <a:bodyPr>
            <a:normAutofit fontScale="90000"/>
          </a:bodyPr>
          <a:lstStyle/>
          <a:p>
            <a:r>
              <a:rPr lang="tr-TR" b="1" dirty="0" err="1" smtClean="0"/>
              <a:t>Metamfetamin</a:t>
            </a:r>
            <a:r>
              <a:rPr lang="tr-TR" b="1" dirty="0" smtClean="0"/>
              <a:t> Bağımlılığı Belirtileri Nelerdir?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357158" y="2468880"/>
            <a:ext cx="8229600" cy="4389120"/>
          </a:xfrm>
        </p:spPr>
        <p:txBody>
          <a:bodyPr>
            <a:normAutofit lnSpcReduction="10000"/>
          </a:bodyPr>
          <a:lstStyle/>
          <a:p>
            <a:r>
              <a:rPr lang="tr-TR" dirty="0" err="1" smtClean="0"/>
              <a:t>Metamfetamin</a:t>
            </a:r>
            <a:r>
              <a:rPr lang="tr-TR" dirty="0" smtClean="0"/>
              <a:t> kullanımı vücutta yaptığı çeşitli etkilerle kendini gösterir. Uyku ve iştah azalır. </a:t>
            </a:r>
            <a:r>
              <a:rPr lang="tr-TR" dirty="0" smtClean="0">
                <a:hlinkClick r:id="rId2"/>
              </a:rPr>
              <a:t>Aşırı terleme</a:t>
            </a:r>
            <a:r>
              <a:rPr lang="tr-TR" dirty="0" smtClean="0"/>
              <a:t>, </a:t>
            </a:r>
            <a:r>
              <a:rPr lang="tr-TR" dirty="0" smtClean="0">
                <a:hlinkClick r:id="rId3"/>
              </a:rPr>
              <a:t>bulantı</a:t>
            </a:r>
            <a:r>
              <a:rPr lang="tr-TR" dirty="0" smtClean="0"/>
              <a:t>-kusma, </a:t>
            </a:r>
            <a:r>
              <a:rPr lang="tr-TR" dirty="0" smtClean="0">
                <a:hlinkClick r:id="rId4"/>
              </a:rPr>
              <a:t>ishal</a:t>
            </a:r>
            <a:r>
              <a:rPr lang="tr-TR" dirty="0" smtClean="0"/>
              <a:t>, </a:t>
            </a:r>
            <a:r>
              <a:rPr lang="tr-TR" dirty="0" smtClean="0">
                <a:hlinkClick r:id="rId5"/>
              </a:rPr>
              <a:t>kaşıntı</a:t>
            </a:r>
            <a:r>
              <a:rPr lang="tr-TR" dirty="0" smtClean="0"/>
              <a:t>, </a:t>
            </a:r>
            <a:r>
              <a:rPr lang="tr-TR" dirty="0" smtClean="0">
                <a:hlinkClick r:id="rId6"/>
              </a:rPr>
              <a:t>ağız kuruluğu</a:t>
            </a:r>
            <a:r>
              <a:rPr lang="tr-TR" dirty="0" smtClean="0"/>
              <a:t>, kan basıncı ve vücut sıcaklığında artış görülür. Ağız hijyeninde bozulma diş problemlerine sebep olur. Ayrıca kaygı, sinirlilik, saldırganlık, şüphecilik, görsel işitsel halüsinasyon, intihar düşünceleri ve intihar girişimleri gibi çeşitli psikiyatrik durumlara da neden olur.</a:t>
            </a:r>
          </a:p>
          <a:p>
            <a:pPr>
              <a:buNone/>
            </a:pPr>
            <a:r>
              <a:rPr lang="tr-TR" dirty="0" smtClean="0"/>
              <a:t/>
            </a:r>
            <a:br>
              <a:rPr lang="tr-TR" dirty="0" smtClean="0"/>
            </a:b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500306"/>
            <a:ext cx="8229600" cy="1143000"/>
          </a:xfrm>
        </p:spPr>
        <p:txBody>
          <a:bodyPr>
            <a:normAutofit fontScale="90000"/>
          </a:bodyPr>
          <a:lstStyle/>
          <a:p>
            <a:r>
              <a:rPr lang="tr-TR" b="1" dirty="0" err="1" smtClean="0"/>
              <a:t>Metamfetamin</a:t>
            </a:r>
            <a:r>
              <a:rPr lang="tr-TR" b="1" dirty="0" smtClean="0"/>
              <a:t> Bağımlılığı Nasıl Anlaşılır?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571472" y="2468880"/>
            <a:ext cx="8229600" cy="4389120"/>
          </a:xfrm>
        </p:spPr>
        <p:txBody>
          <a:bodyPr/>
          <a:lstStyle/>
          <a:p>
            <a:r>
              <a:rPr lang="tr-TR" dirty="0" smtClean="0"/>
              <a:t>Kişinin aile ve arkadaş ilişkileri bozulmaya başladıysa, uyku iştah problemleri varsa, iş-okul performansında düşüş varsa, öz bakımı azaldıysa, sinirlilik saldırganlık gibi psikiyatrik durumlar ve kişilik özelliklerinde değişiklik varsa madde kullanımı açısından şüphelenmek gerekir. Ancak </a:t>
            </a:r>
            <a:r>
              <a:rPr lang="tr-TR" dirty="0" err="1" smtClean="0"/>
              <a:t>metamfetamin</a:t>
            </a:r>
            <a:r>
              <a:rPr lang="tr-TR" dirty="0" smtClean="0"/>
              <a:t> bağımlılığında kesin tanı için idrar toksikolojisi gereklidir.</a:t>
            </a:r>
          </a:p>
          <a:p>
            <a:pPr>
              <a:buNone/>
            </a:pPr>
            <a:r>
              <a:rPr lang="tr-TR" dirty="0" smtClean="0"/>
              <a:t/>
            </a:r>
            <a:br>
              <a:rPr lang="tr-TR" dirty="0" smtClean="0"/>
            </a:b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428868"/>
            <a:ext cx="8229600" cy="1143000"/>
          </a:xfrm>
        </p:spPr>
        <p:txBody>
          <a:bodyPr>
            <a:normAutofit fontScale="90000"/>
          </a:bodyPr>
          <a:lstStyle/>
          <a:p>
            <a:r>
              <a:rPr lang="tr-TR" b="1" dirty="0" err="1" smtClean="0"/>
              <a:t>Metamfetamin</a:t>
            </a:r>
            <a:r>
              <a:rPr lang="tr-TR" b="1" dirty="0" smtClean="0"/>
              <a:t> Bağımlılığı Tedavisi Nasıl Yapılır?</a:t>
            </a:r>
            <a:br>
              <a:rPr lang="tr-TR" b="1" dirty="0" smtClean="0"/>
            </a:br>
            <a:r>
              <a:rPr lang="tr-TR" dirty="0" smtClean="0"/>
              <a:t/>
            </a:r>
            <a:br>
              <a:rPr lang="tr-TR" dirty="0" smtClean="0"/>
            </a:br>
            <a:endParaRPr lang="tr-TR" dirty="0"/>
          </a:p>
        </p:txBody>
      </p:sp>
      <p:sp>
        <p:nvSpPr>
          <p:cNvPr id="3" name="2 İçerik Yer Tutucusu"/>
          <p:cNvSpPr>
            <a:spLocks noGrp="1"/>
          </p:cNvSpPr>
          <p:nvPr>
            <p:ph idx="1"/>
          </p:nvPr>
        </p:nvSpPr>
        <p:spPr>
          <a:xfrm>
            <a:off x="500034" y="2468880"/>
            <a:ext cx="8229600" cy="4389120"/>
          </a:xfrm>
        </p:spPr>
        <p:txBody>
          <a:bodyPr/>
          <a:lstStyle/>
          <a:p>
            <a:r>
              <a:rPr lang="tr-TR" dirty="0" smtClean="0"/>
              <a:t>Öncelikle madde kullanan kişiye güven verici ve motivasyonlu bir yaklaşım sunulmalıdır. Ailenin de madde kullanan kişinin tedavi motivasyonu için önemi bulunmaktadır. Profesyonel destek için bir psikiyatri uzmanına başvurmak gerekir. Kişiye özel bir tedavi planı hazırlanır. Kişinin şikayetlerine ve bağımlılık derecesine bağlı olarak ayaktan ya da yatarak tedavi yapılabilir.</a:t>
            </a:r>
          </a:p>
          <a:p>
            <a:pPr>
              <a:buNone/>
            </a:pPr>
            <a:r>
              <a:rPr lang="tr-TR" dirty="0" smtClean="0"/>
              <a:t/>
            </a:r>
            <a:br>
              <a:rPr lang="tr-TR" dirty="0" smtClean="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r>
              <a:rPr lang="tr-TR" dirty="0" smtClean="0"/>
              <a:t>Kişide uzun süredir madde kullanımı varsa ve yoksunluk belirtilerini çok şiddetli yaşıyorsa, yatarak tedavi programı daha iyi bir seçenek olabilir. Çünkü kişinin tedavi açısından istikrarlı bir ortamda olmaması tekrar madde kullanımı açısından risk oluşturabilir. Yatarak tedavi </a:t>
            </a:r>
            <a:r>
              <a:rPr lang="tr-TR" dirty="0" err="1" smtClean="0"/>
              <a:t>nüks</a:t>
            </a:r>
            <a:r>
              <a:rPr lang="tr-TR" dirty="0" smtClean="0"/>
              <a:t> riskini azaltarak ve tetikleyici durumlardan koruyarak güvenli bir ortam sağlar. Yatarak tedavi hastanın durumuna göre 21-90 gün arası sürebilmektedir.</a:t>
            </a:r>
          </a:p>
          <a:p>
            <a:pPr>
              <a:buNone/>
            </a:pPr>
            <a:r>
              <a:rPr lang="tr-TR" dirty="0" smtClean="0"/>
              <a:t/>
            </a:r>
            <a:br>
              <a:rPr lang="tr-TR" dirty="0" smtClean="0"/>
            </a:b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38</TotalTime>
  <Words>742</Words>
  <Application>Microsoft Office PowerPoint</Application>
  <PresentationFormat>Ekran Gösterisi (4:3)</PresentationFormat>
  <Paragraphs>44</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Akış</vt:lpstr>
      <vt:lpstr>Metamfetamin (Kristal Meth) ve Etkileri: Aramızdaki "Mavi" Tehlike! </vt:lpstr>
      <vt:lpstr>Slayt 2</vt:lpstr>
      <vt:lpstr>Kristal Meth Tarihi: Metamfetamin Neden Üretildi?  </vt:lpstr>
      <vt:lpstr>Metamfetamin Vücutta Nasıl Etki Gösterir?  </vt:lpstr>
      <vt:lpstr>Metamfetamin Bağımlılığı Nedir?  </vt:lpstr>
      <vt:lpstr>Metamfetamin Bağımlılığı Belirtileri Nelerdir?  </vt:lpstr>
      <vt:lpstr>Metamfetamin Bağımlılığı Nasıl Anlaşılır?  </vt:lpstr>
      <vt:lpstr>Metamfetamin Bağımlılığı Tedavisi Nasıl Yapılır?  </vt:lpstr>
      <vt:lpstr>Slayt 9</vt:lpstr>
      <vt:lpstr>Slayt 10</vt:lpstr>
      <vt:lpstr>Metamfetamin Hakkında Sık Sorulan Sorular  </vt:lpstr>
      <vt:lpstr>Metamfetamin bağımlılığı nasıl önlenir?  </vt:lpstr>
      <vt:lpstr>Metamfetamin bağımlılığından kurtulmak mümkün mü?   </vt:lpstr>
      <vt:lpstr>Metamfetamin kullananlara nasıl davranılmalı?  </vt:lpstr>
      <vt:lpstr>Metamfetamin nasıl bırakılır?  </vt:lpstr>
      <vt:lpstr>Metamfetamin tedavisi ne kadar sürer?  </vt:lpstr>
      <vt:lpstr>Slayt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Metamfetamin (Kristal Meth) ve Etkileri: Aramızdaki "Mavi" Tehlike! </dc:title>
  <dc:creator>B</dc:creator>
  <cp:lastModifiedBy>B</cp:lastModifiedBy>
  <cp:revision>1</cp:revision>
  <dcterms:created xsi:type="dcterms:W3CDTF">2023-12-20T07:06:56Z</dcterms:created>
  <dcterms:modified xsi:type="dcterms:W3CDTF">2023-12-20T07:45:11Z</dcterms:modified>
</cp:coreProperties>
</file>