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ITC Avant Garde Gothic Bold" charset="1" panose="020B0802020202020204"/>
      <p:regular r:id="rId25"/>
    </p:embeddedFont>
    <p:embeddedFont>
      <p:font typeface="ITC Avant Garde Gothic" charset="1" panose="020B0502020202020204"/>
      <p:regular r:id="rId26"/>
    </p:embeddedFont>
    <p:embeddedFont>
      <p:font typeface="Ballpoint"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http://tbm.org.tr" TargetMode="External" Type="http://schemas.openxmlformats.org/officeDocument/2006/relationships/hyperlink"/><Relationship Id="rId3" Target="http://www.yedam.org.tr" TargetMode="External" Type="http://schemas.openxmlformats.org/officeDocument/2006/relationships/hyperlink"/><Relationship Id="rId4" Target="../media/image59.png" Type="http://schemas.openxmlformats.org/officeDocument/2006/relationships/image"/><Relationship Id="rId5" Target="../media/image6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1.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271FF"/>
        </a:solidFill>
      </p:bgPr>
    </p:bg>
    <p:spTree>
      <p:nvGrpSpPr>
        <p:cNvPr id="1" name=""/>
        <p:cNvGrpSpPr/>
        <p:nvPr/>
      </p:nvGrpSpPr>
      <p:grpSpPr>
        <a:xfrm>
          <a:off x="0" y="0"/>
          <a:ext cx="0" cy="0"/>
          <a:chOff x="0" y="0"/>
          <a:chExt cx="0" cy="0"/>
        </a:xfrm>
      </p:grpSpPr>
      <p:sp>
        <p:nvSpPr>
          <p:cNvPr name="Freeform 2" id="2"/>
          <p:cNvSpPr/>
          <p:nvPr/>
        </p:nvSpPr>
        <p:spPr>
          <a:xfrm flipH="false" flipV="false" rot="0">
            <a:off x="5286432" y="4497401"/>
            <a:ext cx="7890425" cy="5789599"/>
          </a:xfrm>
          <a:custGeom>
            <a:avLst/>
            <a:gdLst/>
            <a:ahLst/>
            <a:cxnLst/>
            <a:rect r="r" b="b" t="t" l="l"/>
            <a:pathLst>
              <a:path h="5789599" w="7890425">
                <a:moveTo>
                  <a:pt x="0" y="0"/>
                </a:moveTo>
                <a:lnTo>
                  <a:pt x="7890425" y="0"/>
                </a:lnTo>
                <a:lnTo>
                  <a:pt x="7890425" y="5789599"/>
                </a:lnTo>
                <a:lnTo>
                  <a:pt x="0" y="57895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766073" y="702223"/>
            <a:ext cx="23995435" cy="3562890"/>
            <a:chOff x="0" y="0"/>
            <a:chExt cx="31993913" cy="4750520"/>
          </a:xfrm>
        </p:grpSpPr>
        <p:grpSp>
          <p:nvGrpSpPr>
            <p:cNvPr name="Group 4" id="4"/>
            <p:cNvGrpSpPr/>
            <p:nvPr/>
          </p:nvGrpSpPr>
          <p:grpSpPr>
            <a:xfrm rot="0">
              <a:off x="6229087" y="0"/>
              <a:ext cx="19535740" cy="3847336"/>
              <a:chOff x="0" y="0"/>
              <a:chExt cx="1641411" cy="323257"/>
            </a:xfrm>
          </p:grpSpPr>
          <p:sp>
            <p:nvSpPr>
              <p:cNvPr name="Freeform 5" id="5"/>
              <p:cNvSpPr/>
              <p:nvPr/>
            </p:nvSpPr>
            <p:spPr>
              <a:xfrm flipH="false" flipV="false" rot="0">
                <a:off x="0" y="0"/>
                <a:ext cx="1641411" cy="323257"/>
              </a:xfrm>
              <a:custGeom>
                <a:avLst/>
                <a:gdLst/>
                <a:ahLst/>
                <a:cxnLst/>
                <a:rect r="r" b="b" t="t" l="l"/>
                <a:pathLst>
                  <a:path h="323257" w="1641411">
                    <a:moveTo>
                      <a:pt x="1438211" y="0"/>
                    </a:moveTo>
                    <a:cubicBezTo>
                      <a:pt x="1550436" y="0"/>
                      <a:pt x="1641411" y="72364"/>
                      <a:pt x="1641411" y="161628"/>
                    </a:cubicBezTo>
                    <a:cubicBezTo>
                      <a:pt x="1641411" y="250893"/>
                      <a:pt x="1550436" y="323257"/>
                      <a:pt x="1438211" y="323257"/>
                    </a:cubicBezTo>
                    <a:lnTo>
                      <a:pt x="203200" y="323257"/>
                    </a:lnTo>
                    <a:cubicBezTo>
                      <a:pt x="90976" y="323257"/>
                      <a:pt x="0" y="250893"/>
                      <a:pt x="0" y="161628"/>
                    </a:cubicBezTo>
                    <a:cubicBezTo>
                      <a:pt x="0" y="72364"/>
                      <a:pt x="90976" y="0"/>
                      <a:pt x="203200" y="0"/>
                    </a:cubicBezTo>
                    <a:close/>
                  </a:path>
                </a:pathLst>
              </a:custGeom>
              <a:solidFill>
                <a:srgbClr val="FFFFFF"/>
              </a:solidFill>
            </p:spPr>
          </p:sp>
          <p:sp>
            <p:nvSpPr>
              <p:cNvPr name="TextBox 6" id="6"/>
              <p:cNvSpPr txBox="true"/>
              <p:nvPr/>
            </p:nvSpPr>
            <p:spPr>
              <a:xfrm>
                <a:off x="0" y="-76200"/>
                <a:ext cx="1641411" cy="399457"/>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7319392" y="384766"/>
              <a:ext cx="17121410" cy="3462571"/>
            </a:xfrm>
            <a:prstGeom prst="rect">
              <a:avLst/>
            </a:prstGeom>
          </p:spPr>
          <p:txBody>
            <a:bodyPr anchor="t" rtlCol="false" tIns="0" lIns="0" bIns="0" rIns="0">
              <a:spAutoFit/>
            </a:bodyPr>
            <a:lstStyle/>
            <a:p>
              <a:pPr algn="ctr">
                <a:lnSpc>
                  <a:spcPts val="10166"/>
                </a:lnSpc>
                <a:spcBef>
                  <a:spcPct val="0"/>
                </a:spcBef>
              </a:pPr>
              <a:r>
                <a:rPr lang="en-US" b="true" sz="7261">
                  <a:solidFill>
                    <a:srgbClr val="004AAD"/>
                  </a:solidFill>
                  <a:latin typeface="ITC Avant Garde Gothic Bold"/>
                  <a:ea typeface="ITC Avant Garde Gothic Bold"/>
                  <a:cs typeface="ITC Avant Garde Gothic Bold"/>
                  <a:sym typeface="ITC Avant Garde Gothic Bold"/>
                </a:rPr>
                <a:t>TEKNOLOJI VE TELEFON BAĞIMLILIĞI</a:t>
              </a:r>
            </a:p>
          </p:txBody>
        </p:sp>
        <p:sp>
          <p:nvSpPr>
            <p:cNvPr name="TextBox 8" id="8"/>
            <p:cNvSpPr txBox="true"/>
            <p:nvPr/>
          </p:nvSpPr>
          <p:spPr>
            <a:xfrm rot="0">
              <a:off x="0" y="3910965"/>
              <a:ext cx="31993913" cy="839555"/>
            </a:xfrm>
            <a:prstGeom prst="rect">
              <a:avLst/>
            </a:prstGeom>
          </p:spPr>
          <p:txBody>
            <a:bodyPr anchor="t" rtlCol="false" tIns="0" lIns="0" bIns="0" rIns="0">
              <a:spAutoFit/>
            </a:bodyPr>
            <a:lstStyle/>
            <a:p>
              <a:pPr algn="ctr">
                <a:lnSpc>
                  <a:spcPts val="4800"/>
                </a:lnSpc>
                <a:spcBef>
                  <a:spcPct val="0"/>
                </a:spcBef>
              </a:pPr>
              <a:r>
                <a:rPr lang="en-US" b="true" sz="3428">
                  <a:solidFill>
                    <a:srgbClr val="F2EDED"/>
                  </a:solidFill>
                  <a:latin typeface="ITC Avant Garde Gothic Bold"/>
                  <a:ea typeface="ITC Avant Garde Gothic Bold"/>
                  <a:cs typeface="ITC Avant Garde Gothic Bold"/>
                  <a:sym typeface="ITC Avant Garde Gothic Bold"/>
                </a:rPr>
                <a:t>Küçükçekmece Özel Eğitim Uygulama Okulu 3. Kademe Rehberlik Servisi</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1592831" y="1652263"/>
            <a:ext cx="15102338" cy="3073764"/>
          </a:xfrm>
          <a:prstGeom prst="rect">
            <a:avLst/>
          </a:prstGeom>
        </p:spPr>
        <p:txBody>
          <a:bodyPr anchor="t" rtlCol="false" tIns="0" lIns="0" bIns="0" rIns="0">
            <a:spAutoFit/>
          </a:bodyPr>
          <a:lstStyle/>
          <a:p>
            <a:pPr algn="ctr">
              <a:lnSpc>
                <a:spcPts val="5929"/>
              </a:lnSpc>
              <a:spcBef>
                <a:spcPct val="0"/>
              </a:spcBef>
            </a:pPr>
            <a:r>
              <a:rPr lang="en-US" sz="4235">
                <a:solidFill>
                  <a:srgbClr val="000000"/>
                </a:solidFill>
                <a:latin typeface="Ballpoint"/>
                <a:ea typeface="Ballpoint"/>
                <a:cs typeface="Ballpoint"/>
                <a:sym typeface="Ballpoint"/>
              </a:rPr>
              <a:t>Dünya Sağlık Örgütünün 2018 yılındaki yayınlarına göre oyun oynama bozukluğu oranları ülkeden ülkeye farklılık gösterse de genel nüfustaki yaygınlığı yaklaşık yüzde 1.3 – yüzde 9.9 arasında değişiklik göstermektedir.</a:t>
            </a:r>
          </a:p>
          <a:p>
            <a:pPr algn="ctr">
              <a:lnSpc>
                <a:spcPts val="5929"/>
              </a:lnSpc>
              <a:spcBef>
                <a:spcPct val="0"/>
              </a:spcBef>
            </a:pPr>
          </a:p>
        </p:txBody>
      </p:sp>
      <p:sp>
        <p:nvSpPr>
          <p:cNvPr name="TextBox 3" id="3"/>
          <p:cNvSpPr txBox="true"/>
          <p:nvPr/>
        </p:nvSpPr>
        <p:spPr>
          <a:xfrm rot="0">
            <a:off x="0" y="4972050"/>
            <a:ext cx="18288000" cy="3826239"/>
          </a:xfrm>
          <a:prstGeom prst="rect">
            <a:avLst/>
          </a:prstGeom>
        </p:spPr>
        <p:txBody>
          <a:bodyPr anchor="t" rtlCol="false" tIns="0" lIns="0" bIns="0" rIns="0">
            <a:spAutoFit/>
          </a:bodyPr>
          <a:lstStyle/>
          <a:p>
            <a:pPr algn="ctr">
              <a:lnSpc>
                <a:spcPts val="5929"/>
              </a:lnSpc>
              <a:spcBef>
                <a:spcPct val="0"/>
              </a:spcBef>
            </a:pPr>
            <a:r>
              <a:rPr lang="en-US" sz="4235">
                <a:solidFill>
                  <a:srgbClr val="000000"/>
                </a:solidFill>
                <a:latin typeface="Ballpoint"/>
                <a:ea typeface="Ballpoint"/>
                <a:cs typeface="Ballpoint"/>
                <a:sym typeface="Ballpoint"/>
              </a:rPr>
              <a:t>İçinde yaşanılan dijital çağda teknolojinin bilinçli kullanılması büyük önem kazanmıştır. Bu nedenle bu çağın içine doğan çocuk ve gençlerin teknolojiyle bilinçli bir şekilde temas kurmasına özen göstermek gerekmektedir. </a:t>
            </a:r>
            <a:r>
              <a:rPr lang="en-US" sz="4235">
                <a:solidFill>
                  <a:srgbClr val="02740B"/>
                </a:solidFill>
                <a:latin typeface="Ballpoint"/>
                <a:ea typeface="Ballpoint"/>
                <a:cs typeface="Ballpoint"/>
                <a:sym typeface="Ballpoint"/>
              </a:rPr>
              <a:t>Türkiye Bağımlılıkla Mücadele (TBM) Eğitim Programı kaynaklı, Yeşilay’ın önerdiği ekran süreleri bir sonraki sayfadaki gibidir:</a:t>
            </a:r>
          </a:p>
          <a:p>
            <a:pPr algn="ctr">
              <a:lnSpc>
                <a:spcPts val="5929"/>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1930132" y="2135282"/>
            <a:ext cx="9450139" cy="6481012"/>
            <a:chOff x="0" y="0"/>
            <a:chExt cx="12600186" cy="8641349"/>
          </a:xfrm>
        </p:grpSpPr>
        <p:sp>
          <p:nvSpPr>
            <p:cNvPr name="TextBox 3" id="3"/>
            <p:cNvSpPr txBox="true"/>
            <p:nvPr/>
          </p:nvSpPr>
          <p:spPr>
            <a:xfrm rot="0">
              <a:off x="0" y="-190500"/>
              <a:ext cx="12600186" cy="2429573"/>
            </a:xfrm>
            <a:prstGeom prst="rect">
              <a:avLst/>
            </a:prstGeom>
          </p:spPr>
          <p:txBody>
            <a:bodyPr anchor="t" rtlCol="false" tIns="0" lIns="0" bIns="0" rIns="0">
              <a:spAutoFit/>
            </a:bodyPr>
            <a:lstStyle/>
            <a:p>
              <a:pPr algn="ctr">
                <a:lnSpc>
                  <a:spcPts val="7189"/>
                </a:lnSpc>
                <a:spcBef>
                  <a:spcPct val="0"/>
                </a:spcBef>
              </a:pPr>
              <a:r>
                <a:rPr lang="en-US" sz="5135">
                  <a:solidFill>
                    <a:srgbClr val="000000"/>
                  </a:solidFill>
                  <a:latin typeface="Ballpoint"/>
                  <a:ea typeface="Ballpoint"/>
                  <a:cs typeface="Ballpoint"/>
                  <a:sym typeface="Ballpoint"/>
                </a:rPr>
                <a:t>0-3 yaş: Ekrandan olabildiğince uzak tutulmalıdır.</a:t>
              </a:r>
            </a:p>
            <a:p>
              <a:pPr algn="ctr">
                <a:lnSpc>
                  <a:spcPts val="7189"/>
                </a:lnSpc>
                <a:spcBef>
                  <a:spcPct val="0"/>
                </a:spcBef>
              </a:pPr>
            </a:p>
          </p:txBody>
        </p:sp>
        <p:sp>
          <p:nvSpPr>
            <p:cNvPr name="TextBox 4" id="4"/>
            <p:cNvSpPr txBox="true"/>
            <p:nvPr/>
          </p:nvSpPr>
          <p:spPr>
            <a:xfrm rot="0">
              <a:off x="0" y="1227486"/>
              <a:ext cx="12138422" cy="2429573"/>
            </a:xfrm>
            <a:prstGeom prst="rect">
              <a:avLst/>
            </a:prstGeom>
          </p:spPr>
          <p:txBody>
            <a:bodyPr anchor="t" rtlCol="false" tIns="0" lIns="0" bIns="0" rIns="0">
              <a:spAutoFit/>
            </a:bodyPr>
            <a:lstStyle/>
            <a:p>
              <a:pPr algn="ctr">
                <a:lnSpc>
                  <a:spcPts val="7189"/>
                </a:lnSpc>
                <a:spcBef>
                  <a:spcPct val="0"/>
                </a:spcBef>
              </a:pPr>
              <a:r>
                <a:rPr lang="en-US" sz="5135">
                  <a:solidFill>
                    <a:srgbClr val="000000"/>
                  </a:solidFill>
                  <a:latin typeface="Ballpoint"/>
                  <a:ea typeface="Ballpoint"/>
                  <a:cs typeface="Ballpoint"/>
                  <a:sym typeface="Ballpoint"/>
                </a:rPr>
                <a:t>3-6 yaş: Günlük toplam süre en fazla 20-30 dk.</a:t>
              </a:r>
            </a:p>
            <a:p>
              <a:pPr algn="ctr">
                <a:lnSpc>
                  <a:spcPts val="7189"/>
                </a:lnSpc>
                <a:spcBef>
                  <a:spcPct val="0"/>
                </a:spcBef>
              </a:pPr>
            </a:p>
          </p:txBody>
        </p:sp>
        <p:sp>
          <p:nvSpPr>
            <p:cNvPr name="TextBox 5" id="5"/>
            <p:cNvSpPr txBox="true"/>
            <p:nvPr/>
          </p:nvSpPr>
          <p:spPr>
            <a:xfrm rot="0">
              <a:off x="0" y="2950273"/>
              <a:ext cx="12298362" cy="1223073"/>
            </a:xfrm>
            <a:prstGeom prst="rect">
              <a:avLst/>
            </a:prstGeom>
          </p:spPr>
          <p:txBody>
            <a:bodyPr anchor="t" rtlCol="false" tIns="0" lIns="0" bIns="0" rIns="0">
              <a:spAutoFit/>
            </a:bodyPr>
            <a:lstStyle/>
            <a:p>
              <a:pPr algn="ctr">
                <a:lnSpc>
                  <a:spcPts val="7189"/>
                </a:lnSpc>
                <a:spcBef>
                  <a:spcPct val="0"/>
                </a:spcBef>
              </a:pPr>
              <a:r>
                <a:rPr lang="en-US" sz="5135">
                  <a:solidFill>
                    <a:srgbClr val="000000"/>
                  </a:solidFill>
                  <a:latin typeface="Ballpoint"/>
                  <a:ea typeface="Ballpoint"/>
                  <a:cs typeface="Ballpoint"/>
                  <a:sym typeface="Ballpoint"/>
                </a:rPr>
                <a:t>6-9 yaş: Günlük toplam süre en fazla 40-50 dk..</a:t>
              </a:r>
            </a:p>
          </p:txBody>
        </p:sp>
        <p:sp>
          <p:nvSpPr>
            <p:cNvPr name="TextBox 6" id="6"/>
            <p:cNvSpPr txBox="true"/>
            <p:nvPr/>
          </p:nvSpPr>
          <p:spPr>
            <a:xfrm rot="0">
              <a:off x="0" y="4547892"/>
              <a:ext cx="12192397" cy="2429573"/>
            </a:xfrm>
            <a:prstGeom prst="rect">
              <a:avLst/>
            </a:prstGeom>
          </p:spPr>
          <p:txBody>
            <a:bodyPr anchor="t" rtlCol="false" tIns="0" lIns="0" bIns="0" rIns="0">
              <a:spAutoFit/>
            </a:bodyPr>
            <a:lstStyle/>
            <a:p>
              <a:pPr algn="ctr">
                <a:lnSpc>
                  <a:spcPts val="7189"/>
                </a:lnSpc>
                <a:spcBef>
                  <a:spcPct val="0"/>
                </a:spcBef>
              </a:pPr>
              <a:r>
                <a:rPr lang="en-US" sz="5135">
                  <a:solidFill>
                    <a:srgbClr val="000000"/>
                  </a:solidFill>
                  <a:latin typeface="Ballpoint"/>
                  <a:ea typeface="Ballpoint"/>
                  <a:cs typeface="Ballpoint"/>
                  <a:sym typeface="Ballpoint"/>
                </a:rPr>
                <a:t>9-12 yaş: Günlük toplan süre en fazla 60-70 dk.</a:t>
              </a:r>
            </a:p>
            <a:p>
              <a:pPr algn="ctr">
                <a:lnSpc>
                  <a:spcPts val="7189"/>
                </a:lnSpc>
                <a:spcBef>
                  <a:spcPct val="0"/>
                </a:spcBef>
              </a:pPr>
            </a:p>
          </p:txBody>
        </p:sp>
        <p:sp>
          <p:nvSpPr>
            <p:cNvPr name="TextBox 7" id="7"/>
            <p:cNvSpPr txBox="true"/>
            <p:nvPr/>
          </p:nvSpPr>
          <p:spPr>
            <a:xfrm rot="0">
              <a:off x="0" y="6211776"/>
              <a:ext cx="11313120" cy="2429573"/>
            </a:xfrm>
            <a:prstGeom prst="rect">
              <a:avLst/>
            </a:prstGeom>
          </p:spPr>
          <p:txBody>
            <a:bodyPr anchor="t" rtlCol="false" tIns="0" lIns="0" bIns="0" rIns="0">
              <a:spAutoFit/>
            </a:bodyPr>
            <a:lstStyle/>
            <a:p>
              <a:pPr algn="ctr">
                <a:lnSpc>
                  <a:spcPts val="7189"/>
                </a:lnSpc>
                <a:spcBef>
                  <a:spcPct val="0"/>
                </a:spcBef>
              </a:pPr>
              <a:r>
                <a:rPr lang="en-US" sz="5135">
                  <a:solidFill>
                    <a:srgbClr val="000000"/>
                  </a:solidFill>
                  <a:latin typeface="Ballpoint"/>
                  <a:ea typeface="Ballpoint"/>
                  <a:cs typeface="Ballpoint"/>
                  <a:sym typeface="Ballpoint"/>
                </a:rPr>
                <a:t>12+ yaş: Günlük toplam süre en fazla 120 dk.</a:t>
              </a:r>
            </a:p>
            <a:p>
              <a:pPr algn="ctr">
                <a:lnSpc>
                  <a:spcPts val="7189"/>
                </a:lnSpc>
                <a:spcBef>
                  <a:spcPct val="0"/>
                </a:spcBef>
              </a:pPr>
            </a:p>
          </p:txBody>
        </p:sp>
      </p:grpSp>
    </p:spTree>
  </p:cSld>
  <p:clrMapOvr>
    <a:masterClrMapping/>
  </p:clrMapOvr>
</p:sld>
</file>

<file path=ppt/slides/slide12.xml><?xml version="1.0" encoding="utf-8"?>
<p:sld xmlns:p="http://schemas.openxmlformats.org/presentationml/2006/main" xmlns:a="http://schemas.openxmlformats.org/drawingml/2006/main">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2632451" y="847725"/>
            <a:ext cx="13023098" cy="2492907"/>
          </a:xfrm>
          <a:prstGeom prst="rect">
            <a:avLst/>
          </a:prstGeom>
        </p:spPr>
        <p:txBody>
          <a:bodyPr anchor="t" rtlCol="false" tIns="0" lIns="0" bIns="0" rIns="0">
            <a:spAutoFit/>
          </a:bodyPr>
          <a:lstStyle/>
          <a:p>
            <a:pPr algn="ctr">
              <a:lnSpc>
                <a:spcPts val="6445"/>
              </a:lnSpc>
              <a:spcBef>
                <a:spcPct val="0"/>
              </a:spcBef>
            </a:pPr>
            <a:r>
              <a:rPr lang="en-US" sz="4604">
                <a:solidFill>
                  <a:srgbClr val="000000"/>
                </a:solidFill>
                <a:latin typeface="Ballpoint"/>
                <a:ea typeface="Ballpoint"/>
                <a:cs typeface="Ballpoint"/>
                <a:sym typeface="Ballpoint"/>
              </a:rPr>
              <a:t>Amerikan Psikoloji Derneğinin 2019’da yayımladığı Dijital Kılavuz: Çocuklar İçin Sağlıklı Teknoloji Kullanımının Desteklenmesi başlıklı yayında </a:t>
            </a:r>
            <a:r>
              <a:rPr lang="en-US" sz="4604">
                <a:solidFill>
                  <a:srgbClr val="02740B"/>
                </a:solidFill>
                <a:latin typeface="Ballpoint"/>
                <a:ea typeface="Ballpoint"/>
                <a:cs typeface="Ballpoint"/>
                <a:sym typeface="Ballpoint"/>
              </a:rPr>
              <a:t>yaş grubu bazında önerilen ekran süreleri ve kullanımları aşağıdaki gibidir:</a:t>
            </a:r>
          </a:p>
        </p:txBody>
      </p:sp>
      <p:sp>
        <p:nvSpPr>
          <p:cNvPr name="TextBox 3" id="3"/>
          <p:cNvSpPr txBox="true"/>
          <p:nvPr/>
        </p:nvSpPr>
        <p:spPr>
          <a:xfrm rot="0">
            <a:off x="374204" y="3756706"/>
            <a:ext cx="17539592" cy="5993561"/>
          </a:xfrm>
          <a:prstGeom prst="rect">
            <a:avLst/>
          </a:prstGeom>
        </p:spPr>
        <p:txBody>
          <a:bodyPr anchor="t" rtlCol="false" tIns="0" lIns="0" bIns="0" rIns="0">
            <a:spAutoFit/>
          </a:bodyPr>
          <a:lstStyle/>
          <a:p>
            <a:pPr algn="ctr">
              <a:lnSpc>
                <a:spcPts val="6696"/>
              </a:lnSpc>
              <a:spcBef>
                <a:spcPct val="0"/>
              </a:spcBef>
            </a:pPr>
            <a:r>
              <a:rPr lang="en-US" sz="4783">
                <a:solidFill>
                  <a:srgbClr val="000000"/>
                </a:solidFill>
                <a:latin typeface="Ballpoint"/>
                <a:ea typeface="Ballpoint"/>
                <a:cs typeface="Ballpoint"/>
                <a:sym typeface="Ballpoint"/>
              </a:rPr>
              <a:t>18 ayın altındaki çocuklarda</a:t>
            </a:r>
            <a:r>
              <a:rPr lang="en-US" sz="4783">
                <a:solidFill>
                  <a:srgbClr val="000000"/>
                </a:solidFill>
                <a:latin typeface="Ballpoint"/>
                <a:ea typeface="Ballpoint"/>
                <a:cs typeface="Ballpoint"/>
                <a:sym typeface="Ballpoint"/>
              </a:rPr>
              <a:t> görüntülü sohbet dışında ekrana dayalı medyadan kaçınılması,</a:t>
            </a:r>
          </a:p>
          <a:p>
            <a:pPr algn="ctr">
              <a:lnSpc>
                <a:spcPts val="6696"/>
              </a:lnSpc>
              <a:spcBef>
                <a:spcPct val="0"/>
              </a:spcBef>
            </a:pPr>
            <a:r>
              <a:rPr lang="en-US" sz="4783">
                <a:solidFill>
                  <a:srgbClr val="000000"/>
                </a:solidFill>
                <a:latin typeface="Ballpoint"/>
                <a:ea typeface="Ballpoint"/>
                <a:cs typeface="Ballpoint"/>
                <a:sym typeface="Ballpoint"/>
              </a:rPr>
              <a:t>18-24 ay arasındaki çocuklarda nitelikli programlar seçilmesi ve ebeveynlerin bu programları çocuklarıyla birlikte izlemesi,</a:t>
            </a:r>
          </a:p>
          <a:p>
            <a:pPr algn="ctr">
              <a:lnSpc>
                <a:spcPts val="6696"/>
              </a:lnSpc>
              <a:spcBef>
                <a:spcPct val="0"/>
              </a:spcBef>
            </a:pPr>
            <a:r>
              <a:rPr lang="en-US" sz="4783">
                <a:solidFill>
                  <a:srgbClr val="000000"/>
                </a:solidFill>
                <a:latin typeface="Ballpoint"/>
                <a:ea typeface="Ballpoint"/>
                <a:cs typeface="Ballpoint"/>
                <a:sym typeface="Ballpoint"/>
              </a:rPr>
              <a:t>2-5 yaş arası çocuklarda nitelikli programlar seçilmesi ve ekran süresinin günde bir saatle sınırlı olması,</a:t>
            </a:r>
          </a:p>
          <a:p>
            <a:pPr algn="ctr">
              <a:lnSpc>
                <a:spcPts val="6696"/>
              </a:lnSpc>
              <a:spcBef>
                <a:spcPct val="0"/>
              </a:spcBef>
            </a:pPr>
            <a:r>
              <a:rPr lang="en-US" sz="4783">
                <a:solidFill>
                  <a:srgbClr val="000000"/>
                </a:solidFill>
                <a:latin typeface="Ballpoint"/>
                <a:ea typeface="Ballpoint"/>
                <a:cs typeface="Ballpoint"/>
                <a:sym typeface="Ballpoint"/>
              </a:rPr>
              <a:t>6 yaş ve üstü çocuklarda, medyayı ve medya türlerini kullanmaya ayrılan sürenin tutarlı sınırlar dâhilinde olması.</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6906444" y="107576"/>
            <a:ext cx="4475113" cy="3617418"/>
          </a:xfrm>
          <a:prstGeom prst="rect">
            <a:avLst/>
          </a:prstGeom>
        </p:spPr>
        <p:txBody>
          <a:bodyPr anchor="t" rtlCol="false" tIns="0" lIns="0" bIns="0" rIns="0">
            <a:spAutoFit/>
          </a:bodyPr>
          <a:lstStyle/>
          <a:p>
            <a:pPr algn="ctr">
              <a:lnSpc>
                <a:spcPts val="13764"/>
              </a:lnSpc>
              <a:spcBef>
                <a:spcPct val="0"/>
              </a:spcBef>
            </a:pPr>
            <a:r>
              <a:rPr lang="en-US" sz="9831">
                <a:solidFill>
                  <a:srgbClr val="000000"/>
                </a:solidFill>
                <a:latin typeface="Ballpoint"/>
                <a:ea typeface="Ballpoint"/>
                <a:cs typeface="Ballpoint"/>
                <a:sym typeface="Ballpoint"/>
              </a:rPr>
              <a:t>Ne yapmalı?</a:t>
            </a:r>
          </a:p>
          <a:p>
            <a:pPr algn="ctr">
              <a:lnSpc>
                <a:spcPts val="13764"/>
              </a:lnSpc>
              <a:spcBef>
                <a:spcPct val="0"/>
              </a:spcBef>
            </a:pPr>
          </a:p>
        </p:txBody>
      </p:sp>
      <p:sp>
        <p:nvSpPr>
          <p:cNvPr name="Freeform 3" id="3"/>
          <p:cNvSpPr/>
          <p:nvPr/>
        </p:nvSpPr>
        <p:spPr>
          <a:xfrm flipH="false" flipV="false" rot="0">
            <a:off x="320803" y="2388769"/>
            <a:ext cx="707897" cy="1106088"/>
          </a:xfrm>
          <a:custGeom>
            <a:avLst/>
            <a:gdLst/>
            <a:ahLst/>
            <a:cxnLst/>
            <a:rect r="r" b="b" t="t" l="l"/>
            <a:pathLst>
              <a:path h="1106088" w="707897">
                <a:moveTo>
                  <a:pt x="0" y="0"/>
                </a:moveTo>
                <a:lnTo>
                  <a:pt x="707897" y="0"/>
                </a:lnTo>
                <a:lnTo>
                  <a:pt x="707897" y="1106088"/>
                </a:lnTo>
                <a:lnTo>
                  <a:pt x="0" y="1106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01821" y="2542684"/>
            <a:ext cx="16598279" cy="2811464"/>
          </a:xfrm>
          <a:prstGeom prst="rect">
            <a:avLst/>
          </a:prstGeom>
        </p:spPr>
        <p:txBody>
          <a:bodyPr anchor="t" rtlCol="false" tIns="0" lIns="0" bIns="0" rIns="0">
            <a:spAutoFit/>
          </a:bodyPr>
          <a:lstStyle/>
          <a:p>
            <a:pPr algn="l">
              <a:lnSpc>
                <a:spcPts val="7262"/>
              </a:lnSpc>
              <a:spcBef>
                <a:spcPct val="0"/>
              </a:spcBef>
            </a:pPr>
            <a:r>
              <a:rPr lang="en-US" sz="5187">
                <a:solidFill>
                  <a:srgbClr val="000000"/>
                </a:solidFill>
                <a:latin typeface="Ballpoint"/>
                <a:ea typeface="Ballpoint"/>
                <a:cs typeface="Ballpoint"/>
                <a:sym typeface="Ballpoint"/>
              </a:rPr>
              <a:t>Çocuklarınızı arkadaşları ile doğal yollardan görüşmeleri için yönlendirin, akran grupları içerisinde sosyalleşmesini sağlayın.</a:t>
            </a:r>
          </a:p>
          <a:p>
            <a:pPr algn="l">
              <a:lnSpc>
                <a:spcPts val="7262"/>
              </a:lnSpc>
              <a:spcBef>
                <a:spcPct val="0"/>
              </a:spcBef>
            </a:pPr>
          </a:p>
        </p:txBody>
      </p:sp>
      <p:sp>
        <p:nvSpPr>
          <p:cNvPr name="Freeform 5" id="5"/>
          <p:cNvSpPr/>
          <p:nvPr/>
        </p:nvSpPr>
        <p:spPr>
          <a:xfrm flipH="false" flipV="false" rot="0">
            <a:off x="8670588" y="7646495"/>
            <a:ext cx="779687" cy="1018593"/>
          </a:xfrm>
          <a:custGeom>
            <a:avLst/>
            <a:gdLst/>
            <a:ahLst/>
            <a:cxnLst/>
            <a:rect r="r" b="b" t="t" l="l"/>
            <a:pathLst>
              <a:path h="1018593" w="779687">
                <a:moveTo>
                  <a:pt x="0" y="0"/>
                </a:moveTo>
                <a:lnTo>
                  <a:pt x="779687" y="0"/>
                </a:lnTo>
                <a:lnTo>
                  <a:pt x="779687" y="1018593"/>
                </a:lnTo>
                <a:lnTo>
                  <a:pt x="0" y="1018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9600961" y="7771276"/>
            <a:ext cx="8033333" cy="1880235"/>
          </a:xfrm>
          <a:prstGeom prst="rect">
            <a:avLst/>
          </a:prstGeom>
        </p:spPr>
        <p:txBody>
          <a:bodyPr anchor="t" rtlCol="false" tIns="0" lIns="0" bIns="0" rIns="0">
            <a:spAutoFit/>
          </a:bodyPr>
          <a:lstStyle/>
          <a:p>
            <a:pPr algn="l">
              <a:lnSpc>
                <a:spcPts val="7139"/>
              </a:lnSpc>
              <a:spcBef>
                <a:spcPct val="0"/>
              </a:spcBef>
            </a:pPr>
            <a:r>
              <a:rPr lang="en-US" sz="5099">
                <a:solidFill>
                  <a:srgbClr val="000000"/>
                </a:solidFill>
                <a:latin typeface="Ballpoint"/>
                <a:ea typeface="Ballpoint"/>
                <a:cs typeface="Ballpoint"/>
                <a:sym typeface="Ballpoint"/>
              </a:rPr>
              <a:t>Çocuklarınızı yetenek ve ilgi alanlarına uygun spor dallarına yönlendirin.</a:t>
            </a:r>
          </a:p>
        </p:txBody>
      </p:sp>
      <p:sp>
        <p:nvSpPr>
          <p:cNvPr name="Freeform 7" id="7"/>
          <p:cNvSpPr/>
          <p:nvPr/>
        </p:nvSpPr>
        <p:spPr>
          <a:xfrm flipH="false" flipV="false" rot="0">
            <a:off x="10053486" y="3703524"/>
            <a:ext cx="6685998" cy="3426574"/>
          </a:xfrm>
          <a:custGeom>
            <a:avLst/>
            <a:gdLst/>
            <a:ahLst/>
            <a:cxnLst/>
            <a:rect r="r" b="b" t="t" l="l"/>
            <a:pathLst>
              <a:path h="3426574" w="6685998">
                <a:moveTo>
                  <a:pt x="0" y="0"/>
                </a:moveTo>
                <a:lnTo>
                  <a:pt x="6685999" y="0"/>
                </a:lnTo>
                <a:lnTo>
                  <a:pt x="6685999" y="3426574"/>
                </a:lnTo>
                <a:lnTo>
                  <a:pt x="0" y="34265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390820" y="5143500"/>
            <a:ext cx="7279768" cy="3521588"/>
          </a:xfrm>
          <a:custGeom>
            <a:avLst/>
            <a:gdLst/>
            <a:ahLst/>
            <a:cxnLst/>
            <a:rect r="r" b="b" t="t" l="l"/>
            <a:pathLst>
              <a:path h="3521588" w="7279768">
                <a:moveTo>
                  <a:pt x="0" y="0"/>
                </a:moveTo>
                <a:lnTo>
                  <a:pt x="7279768" y="0"/>
                </a:lnTo>
                <a:lnTo>
                  <a:pt x="7279768" y="3521588"/>
                </a:lnTo>
                <a:lnTo>
                  <a:pt x="0" y="3521588"/>
                </a:lnTo>
                <a:lnTo>
                  <a:pt x="0" y="0"/>
                </a:lnTo>
                <a:close/>
              </a:path>
            </a:pathLst>
          </a:custGeom>
          <a:blipFill>
            <a:blip r:embed="rId8"/>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1393031" y="1028700"/>
            <a:ext cx="14648545" cy="3127928"/>
            <a:chOff x="0" y="0"/>
            <a:chExt cx="19531393" cy="4170570"/>
          </a:xfrm>
        </p:grpSpPr>
        <p:sp>
          <p:nvSpPr>
            <p:cNvPr name="Freeform 3" id="3"/>
            <p:cNvSpPr/>
            <p:nvPr/>
          </p:nvSpPr>
          <p:spPr>
            <a:xfrm flipH="false" flipV="false" rot="0">
              <a:off x="0" y="0"/>
              <a:ext cx="1127737" cy="1619465"/>
            </a:xfrm>
            <a:custGeom>
              <a:avLst/>
              <a:gdLst/>
              <a:ahLst/>
              <a:cxnLst/>
              <a:rect r="r" b="b" t="t" l="l"/>
              <a:pathLst>
                <a:path h="1619465" w="1127737">
                  <a:moveTo>
                    <a:pt x="0" y="0"/>
                  </a:moveTo>
                  <a:lnTo>
                    <a:pt x="1127737" y="0"/>
                  </a:lnTo>
                  <a:lnTo>
                    <a:pt x="1127737" y="1619465"/>
                  </a:lnTo>
                  <a:lnTo>
                    <a:pt x="0" y="16194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482924" y="0"/>
              <a:ext cx="8048468" cy="4170570"/>
            </a:xfrm>
            <a:custGeom>
              <a:avLst/>
              <a:gdLst/>
              <a:ahLst/>
              <a:cxnLst/>
              <a:rect r="r" b="b" t="t" l="l"/>
              <a:pathLst>
                <a:path h="4170570" w="8048468">
                  <a:moveTo>
                    <a:pt x="0" y="0"/>
                  </a:moveTo>
                  <a:lnTo>
                    <a:pt x="8048469" y="0"/>
                  </a:lnTo>
                  <a:lnTo>
                    <a:pt x="8048469" y="4170570"/>
                  </a:lnTo>
                  <a:lnTo>
                    <a:pt x="0" y="41705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486270" y="-190500"/>
              <a:ext cx="13224473" cy="3635931"/>
            </a:xfrm>
            <a:prstGeom prst="rect">
              <a:avLst/>
            </a:prstGeom>
          </p:spPr>
          <p:txBody>
            <a:bodyPr anchor="t" rtlCol="false" tIns="0" lIns="0" bIns="0" rIns="0">
              <a:spAutoFit/>
            </a:bodyPr>
            <a:lstStyle/>
            <a:p>
              <a:pPr algn="l">
                <a:lnSpc>
                  <a:spcPts val="7195"/>
                </a:lnSpc>
                <a:spcBef>
                  <a:spcPct val="0"/>
                </a:spcBef>
              </a:pPr>
              <a:r>
                <a:rPr lang="en-US" sz="5139">
                  <a:solidFill>
                    <a:srgbClr val="000000"/>
                  </a:solidFill>
                  <a:latin typeface="Ballpoint"/>
                  <a:ea typeface="Ballpoint"/>
                  <a:cs typeface="Ballpoint"/>
                  <a:sym typeface="Ballpoint"/>
                </a:rPr>
                <a:t>Çocuğunuzun arkadaşlık ilişkilerini destekleyin, onları bir araya getirecek aktivite planlayın.</a:t>
              </a:r>
            </a:p>
            <a:p>
              <a:pPr algn="l">
                <a:lnSpc>
                  <a:spcPts val="7195"/>
                </a:lnSpc>
                <a:spcBef>
                  <a:spcPct val="0"/>
                </a:spcBef>
              </a:pPr>
            </a:p>
          </p:txBody>
        </p:sp>
      </p:grpSp>
      <p:grpSp>
        <p:nvGrpSpPr>
          <p:cNvPr name="Group 6" id="6"/>
          <p:cNvGrpSpPr/>
          <p:nvPr/>
        </p:nvGrpSpPr>
        <p:grpSpPr>
          <a:xfrm rot="0">
            <a:off x="1393031" y="4156628"/>
            <a:ext cx="16894969" cy="3489055"/>
            <a:chOff x="0" y="0"/>
            <a:chExt cx="22526626" cy="4652073"/>
          </a:xfrm>
        </p:grpSpPr>
        <p:sp>
          <p:nvSpPr>
            <p:cNvPr name="Freeform 7" id="7"/>
            <p:cNvSpPr/>
            <p:nvPr/>
          </p:nvSpPr>
          <p:spPr>
            <a:xfrm flipH="false" flipV="false" rot="0">
              <a:off x="0" y="0"/>
              <a:ext cx="1353056" cy="1801890"/>
            </a:xfrm>
            <a:custGeom>
              <a:avLst/>
              <a:gdLst/>
              <a:ahLst/>
              <a:cxnLst/>
              <a:rect r="r" b="b" t="t" l="l"/>
              <a:pathLst>
                <a:path h="1801890" w="1353056">
                  <a:moveTo>
                    <a:pt x="0" y="0"/>
                  </a:moveTo>
                  <a:lnTo>
                    <a:pt x="1353056" y="0"/>
                  </a:lnTo>
                  <a:lnTo>
                    <a:pt x="1353056" y="1801890"/>
                  </a:lnTo>
                  <a:lnTo>
                    <a:pt x="0" y="18018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856595" y="-190500"/>
              <a:ext cx="20670031" cy="4842573"/>
            </a:xfrm>
            <a:prstGeom prst="rect">
              <a:avLst/>
            </a:prstGeom>
          </p:spPr>
          <p:txBody>
            <a:bodyPr anchor="t" rtlCol="false" tIns="0" lIns="0" bIns="0" rIns="0">
              <a:spAutoFit/>
            </a:bodyPr>
            <a:lstStyle/>
            <a:p>
              <a:pPr algn="l">
                <a:lnSpc>
                  <a:spcPts val="7189"/>
                </a:lnSpc>
                <a:spcBef>
                  <a:spcPct val="0"/>
                </a:spcBef>
              </a:pPr>
              <a:r>
                <a:rPr lang="en-US" sz="5135">
                  <a:solidFill>
                    <a:srgbClr val="000000"/>
                  </a:solidFill>
                  <a:latin typeface="Ballpoint"/>
                  <a:ea typeface="Ballpoint"/>
                  <a:cs typeface="Ballpoint"/>
                  <a:sym typeface="Ballpoint"/>
                </a:rPr>
                <a:t>Çocuğunuzun bilgisayar kullanımını kontrol edin ve sanal ortamdaki arkadaşlarını tanıyın. Bilgisayarlarınızda güvenli internet uygulamalarının olmasına özen gösterin.</a:t>
              </a:r>
            </a:p>
            <a:p>
              <a:pPr algn="l">
                <a:lnSpc>
                  <a:spcPts val="7189"/>
                </a:lnSpc>
                <a:spcBef>
                  <a:spcPct val="0"/>
                </a:spcBef>
              </a:pPr>
            </a:p>
          </p:txBody>
        </p:sp>
      </p:grpSp>
      <p:sp>
        <p:nvSpPr>
          <p:cNvPr name="Freeform 9" id="9"/>
          <p:cNvSpPr/>
          <p:nvPr/>
        </p:nvSpPr>
        <p:spPr>
          <a:xfrm flipH="false" flipV="false" rot="0">
            <a:off x="1393031" y="7447360"/>
            <a:ext cx="937563" cy="1346371"/>
          </a:xfrm>
          <a:custGeom>
            <a:avLst/>
            <a:gdLst/>
            <a:ahLst/>
            <a:cxnLst/>
            <a:rect r="r" b="b" t="t" l="l"/>
            <a:pathLst>
              <a:path h="1346371" w="937563">
                <a:moveTo>
                  <a:pt x="0" y="0"/>
                </a:moveTo>
                <a:lnTo>
                  <a:pt x="937563" y="0"/>
                </a:lnTo>
                <a:lnTo>
                  <a:pt x="937563" y="1346371"/>
                </a:lnTo>
                <a:lnTo>
                  <a:pt x="0" y="13463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2644675" y="7455182"/>
            <a:ext cx="14391680" cy="1869805"/>
          </a:xfrm>
          <a:prstGeom prst="rect">
            <a:avLst/>
          </a:prstGeom>
        </p:spPr>
        <p:txBody>
          <a:bodyPr anchor="t" rtlCol="false" tIns="0" lIns="0" bIns="0" rIns="0">
            <a:spAutoFit/>
          </a:bodyPr>
          <a:lstStyle/>
          <a:p>
            <a:pPr algn="ctr">
              <a:lnSpc>
                <a:spcPts val="7189"/>
              </a:lnSpc>
              <a:spcBef>
                <a:spcPct val="0"/>
              </a:spcBef>
            </a:pPr>
            <a:r>
              <a:rPr lang="en-US" sz="5135">
                <a:solidFill>
                  <a:srgbClr val="000000"/>
                </a:solidFill>
                <a:latin typeface="Ballpoint"/>
                <a:ea typeface="Ballpoint"/>
                <a:cs typeface="Ballpoint"/>
                <a:sym typeface="Ballpoint"/>
              </a:rPr>
              <a:t>Çocuğunuzla birlikte vakit geçirin. Keyif alabileceğiniz aktiviteler planlayın.</a:t>
            </a:r>
          </a:p>
          <a:p>
            <a:pPr algn="ctr">
              <a:lnSpc>
                <a:spcPts val="718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6323335" y="107576"/>
            <a:ext cx="5641330" cy="3617418"/>
          </a:xfrm>
          <a:prstGeom prst="rect">
            <a:avLst/>
          </a:prstGeom>
        </p:spPr>
        <p:txBody>
          <a:bodyPr anchor="t" rtlCol="false" tIns="0" lIns="0" bIns="0" rIns="0">
            <a:spAutoFit/>
          </a:bodyPr>
          <a:lstStyle/>
          <a:p>
            <a:pPr algn="ctr">
              <a:lnSpc>
                <a:spcPts val="13764"/>
              </a:lnSpc>
              <a:spcBef>
                <a:spcPct val="0"/>
              </a:spcBef>
            </a:pPr>
            <a:r>
              <a:rPr lang="en-US" sz="9831">
                <a:solidFill>
                  <a:srgbClr val="000000"/>
                </a:solidFill>
                <a:latin typeface="Ballpoint"/>
                <a:ea typeface="Ballpoint"/>
                <a:cs typeface="Ballpoint"/>
                <a:sym typeface="Ballpoint"/>
              </a:rPr>
              <a:t>Ne yapmamalı?</a:t>
            </a:r>
          </a:p>
          <a:p>
            <a:pPr algn="ctr">
              <a:lnSpc>
                <a:spcPts val="13764"/>
              </a:lnSpc>
              <a:spcBef>
                <a:spcPct val="0"/>
              </a:spcBef>
            </a:pPr>
          </a:p>
        </p:txBody>
      </p:sp>
      <p:sp>
        <p:nvSpPr>
          <p:cNvPr name="Freeform 3" id="3"/>
          <p:cNvSpPr/>
          <p:nvPr/>
        </p:nvSpPr>
        <p:spPr>
          <a:xfrm flipH="false" flipV="false" rot="0">
            <a:off x="11433987" y="6514981"/>
            <a:ext cx="6466114" cy="4114800"/>
          </a:xfrm>
          <a:custGeom>
            <a:avLst/>
            <a:gdLst/>
            <a:ahLst/>
            <a:cxnLst/>
            <a:rect r="r" b="b" t="t" l="l"/>
            <a:pathLst>
              <a:path h="4114800" w="6466114">
                <a:moveTo>
                  <a:pt x="0" y="0"/>
                </a:moveTo>
                <a:lnTo>
                  <a:pt x="6466114" y="0"/>
                </a:lnTo>
                <a:lnTo>
                  <a:pt x="646611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19034" y="3008181"/>
            <a:ext cx="707897" cy="1106088"/>
          </a:xfrm>
          <a:custGeom>
            <a:avLst/>
            <a:gdLst/>
            <a:ahLst/>
            <a:cxnLst/>
            <a:rect r="r" b="b" t="t" l="l"/>
            <a:pathLst>
              <a:path h="1106088" w="707897">
                <a:moveTo>
                  <a:pt x="0" y="0"/>
                </a:moveTo>
                <a:lnTo>
                  <a:pt x="707896" y="0"/>
                </a:lnTo>
                <a:lnTo>
                  <a:pt x="707896" y="1106088"/>
                </a:lnTo>
                <a:lnTo>
                  <a:pt x="0" y="11060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264157" y="2808156"/>
            <a:ext cx="16598279" cy="2811464"/>
          </a:xfrm>
          <a:prstGeom prst="rect">
            <a:avLst/>
          </a:prstGeom>
        </p:spPr>
        <p:txBody>
          <a:bodyPr anchor="t" rtlCol="false" tIns="0" lIns="0" bIns="0" rIns="0">
            <a:spAutoFit/>
          </a:bodyPr>
          <a:lstStyle/>
          <a:p>
            <a:pPr algn="l">
              <a:lnSpc>
                <a:spcPts val="7262"/>
              </a:lnSpc>
            </a:pPr>
            <a:r>
              <a:rPr lang="en-US" sz="5187">
                <a:solidFill>
                  <a:srgbClr val="000000"/>
                </a:solidFill>
                <a:latin typeface="Ballpoint"/>
                <a:ea typeface="Ballpoint"/>
                <a:cs typeface="Ballpoint"/>
                <a:sym typeface="Ballpoint"/>
              </a:rPr>
              <a:t>Akıllı telefon/tablet vb. gibi teknolojik aletleri çocukları teselli etmek, boş zamanlarını değerlendirmek ve susturmak için kullanmayın. </a:t>
            </a:r>
          </a:p>
          <a:p>
            <a:pPr algn="l">
              <a:lnSpc>
                <a:spcPts val="7262"/>
              </a:lnSpc>
              <a:spcBef>
                <a:spcPct val="0"/>
              </a:spcBef>
            </a:pPr>
          </a:p>
        </p:txBody>
      </p:sp>
      <p:sp>
        <p:nvSpPr>
          <p:cNvPr name="Freeform 6" id="6"/>
          <p:cNvSpPr/>
          <p:nvPr/>
        </p:nvSpPr>
        <p:spPr>
          <a:xfrm flipH="false" flipV="false" rot="0">
            <a:off x="1283139" y="5619620"/>
            <a:ext cx="779687" cy="1018593"/>
          </a:xfrm>
          <a:custGeom>
            <a:avLst/>
            <a:gdLst/>
            <a:ahLst/>
            <a:cxnLst/>
            <a:rect r="r" b="b" t="t" l="l"/>
            <a:pathLst>
              <a:path h="1018593" w="779687">
                <a:moveTo>
                  <a:pt x="0" y="0"/>
                </a:moveTo>
                <a:lnTo>
                  <a:pt x="779686" y="0"/>
                </a:lnTo>
                <a:lnTo>
                  <a:pt x="779686" y="1018593"/>
                </a:lnTo>
                <a:lnTo>
                  <a:pt x="0" y="10185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2472615" y="5419595"/>
            <a:ext cx="15267440" cy="2785110"/>
          </a:xfrm>
          <a:prstGeom prst="rect">
            <a:avLst/>
          </a:prstGeom>
        </p:spPr>
        <p:txBody>
          <a:bodyPr anchor="t" rtlCol="false" tIns="0" lIns="0" bIns="0" rIns="0">
            <a:spAutoFit/>
          </a:bodyPr>
          <a:lstStyle/>
          <a:p>
            <a:pPr algn="l">
              <a:lnSpc>
                <a:spcPts val="7139"/>
              </a:lnSpc>
              <a:spcBef>
                <a:spcPct val="0"/>
              </a:spcBef>
            </a:pPr>
            <a:r>
              <a:rPr lang="en-US" sz="5099">
                <a:solidFill>
                  <a:srgbClr val="000000"/>
                </a:solidFill>
                <a:latin typeface="Ballpoint"/>
                <a:ea typeface="Ballpoint"/>
                <a:cs typeface="Ballpoint"/>
                <a:sym typeface="Ballpoint"/>
              </a:rPr>
              <a:t>Sade</a:t>
            </a:r>
            <a:r>
              <a:rPr lang="en-US" sz="5099">
                <a:solidFill>
                  <a:srgbClr val="000000"/>
                </a:solidFill>
                <a:latin typeface="Ballpoint"/>
                <a:ea typeface="Ballpoint"/>
                <a:cs typeface="Ballpoint"/>
                <a:sym typeface="Ballpoint"/>
              </a:rPr>
              <a:t>ce ekran süresine odaklanmayın, çocukların kontrolsüz ve uzun süre internet kullanmasını denetleyin. İnternet filtrelerinden destek alınabilir.</a:t>
            </a:r>
          </a:p>
          <a:p>
            <a:pPr algn="l">
              <a:lnSpc>
                <a:spcPts val="7139"/>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1028700" y="1948301"/>
            <a:ext cx="17829178" cy="7309999"/>
            <a:chOff x="0" y="0"/>
            <a:chExt cx="23772238" cy="9746665"/>
          </a:xfrm>
        </p:grpSpPr>
        <p:sp>
          <p:nvSpPr>
            <p:cNvPr name="Freeform 3" id="3"/>
            <p:cNvSpPr/>
            <p:nvPr/>
          </p:nvSpPr>
          <p:spPr>
            <a:xfrm flipH="false" flipV="false" rot="0">
              <a:off x="112659" y="0"/>
              <a:ext cx="1127737" cy="1619465"/>
            </a:xfrm>
            <a:custGeom>
              <a:avLst/>
              <a:gdLst/>
              <a:ahLst/>
              <a:cxnLst/>
              <a:rect r="r" b="b" t="t" l="l"/>
              <a:pathLst>
                <a:path h="1619465" w="1127737">
                  <a:moveTo>
                    <a:pt x="0" y="0"/>
                  </a:moveTo>
                  <a:lnTo>
                    <a:pt x="1127737" y="0"/>
                  </a:lnTo>
                  <a:lnTo>
                    <a:pt x="1127737" y="1619465"/>
                  </a:lnTo>
                  <a:lnTo>
                    <a:pt x="0" y="16194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4496071"/>
              <a:ext cx="1353056" cy="1801890"/>
            </a:xfrm>
            <a:custGeom>
              <a:avLst/>
              <a:gdLst/>
              <a:ahLst/>
              <a:cxnLst/>
              <a:rect r="r" b="b" t="t" l="l"/>
              <a:pathLst>
                <a:path h="1801890" w="1353056">
                  <a:moveTo>
                    <a:pt x="0" y="0"/>
                  </a:moveTo>
                  <a:lnTo>
                    <a:pt x="1353056" y="0"/>
                  </a:lnTo>
                  <a:lnTo>
                    <a:pt x="1353056" y="1801890"/>
                  </a:lnTo>
                  <a:lnTo>
                    <a:pt x="0" y="18018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246353" y="3201054"/>
              <a:ext cx="7862595" cy="6545611"/>
            </a:xfrm>
            <a:custGeom>
              <a:avLst/>
              <a:gdLst/>
              <a:ahLst/>
              <a:cxnLst/>
              <a:rect r="r" b="b" t="t" l="l"/>
              <a:pathLst>
                <a:path h="6545611" w="7862595">
                  <a:moveTo>
                    <a:pt x="0" y="0"/>
                  </a:moveTo>
                  <a:lnTo>
                    <a:pt x="7862595" y="0"/>
                  </a:lnTo>
                  <a:lnTo>
                    <a:pt x="7862595" y="6545611"/>
                  </a:lnTo>
                  <a:lnTo>
                    <a:pt x="0" y="6545611"/>
                  </a:lnTo>
                  <a:lnTo>
                    <a:pt x="0" y="0"/>
                  </a:lnTo>
                  <a:close/>
                </a:path>
              </a:pathLst>
            </a:custGeom>
            <a:blipFill>
              <a:blip r:embed="rId6"/>
              <a:stretch>
                <a:fillRect l="0" t="0" r="0" b="0"/>
              </a:stretch>
            </a:blipFill>
          </p:spPr>
        </p:sp>
        <p:sp>
          <p:nvSpPr>
            <p:cNvPr name="TextBox 6" id="6"/>
            <p:cNvSpPr txBox="true"/>
            <p:nvPr/>
          </p:nvSpPr>
          <p:spPr>
            <a:xfrm rot="0">
              <a:off x="1641199" y="-200025"/>
              <a:ext cx="22131039" cy="3681944"/>
            </a:xfrm>
            <a:prstGeom prst="rect">
              <a:avLst/>
            </a:prstGeom>
          </p:spPr>
          <p:txBody>
            <a:bodyPr anchor="t" rtlCol="false" tIns="0" lIns="0" bIns="0" rIns="0">
              <a:spAutoFit/>
            </a:bodyPr>
            <a:lstStyle/>
            <a:p>
              <a:pPr algn="l">
                <a:lnSpc>
                  <a:spcPts val="7262"/>
                </a:lnSpc>
              </a:pPr>
              <a:r>
                <a:rPr lang="en-US" sz="5187">
                  <a:solidFill>
                    <a:srgbClr val="000000"/>
                  </a:solidFill>
                  <a:latin typeface="Ballpoint"/>
                  <a:ea typeface="Ballpoint"/>
                  <a:cs typeface="Ballpoint"/>
                  <a:sym typeface="Ballpoint"/>
                </a:rPr>
                <a:t>Yemek ve çay saatlerinde bilgisayar başındaki çocuğa servis yapmayın, size katılması için teşvik edin. Sorumluluklarını onun yerine yüklenmeyin.</a:t>
              </a:r>
            </a:p>
            <a:p>
              <a:pPr algn="l">
                <a:lnSpc>
                  <a:spcPts val="7262"/>
                </a:lnSpc>
                <a:spcBef>
                  <a:spcPct val="0"/>
                </a:spcBef>
              </a:pPr>
            </a:p>
          </p:txBody>
        </p:sp>
        <p:sp>
          <p:nvSpPr>
            <p:cNvPr name="TextBox 7" id="7"/>
            <p:cNvSpPr txBox="true"/>
            <p:nvPr/>
          </p:nvSpPr>
          <p:spPr>
            <a:xfrm rot="0">
              <a:off x="1641199" y="4305571"/>
              <a:ext cx="13742460" cy="4842573"/>
            </a:xfrm>
            <a:prstGeom prst="rect">
              <a:avLst/>
            </a:prstGeom>
          </p:spPr>
          <p:txBody>
            <a:bodyPr anchor="t" rtlCol="false" tIns="0" lIns="0" bIns="0" rIns="0">
              <a:spAutoFit/>
            </a:bodyPr>
            <a:lstStyle/>
            <a:p>
              <a:pPr algn="l">
                <a:lnSpc>
                  <a:spcPts val="7189"/>
                </a:lnSpc>
                <a:spcBef>
                  <a:spcPct val="0"/>
                </a:spcBef>
              </a:pPr>
              <a:r>
                <a:rPr lang="en-US" sz="5135">
                  <a:solidFill>
                    <a:srgbClr val="000000"/>
                  </a:solidFill>
                  <a:latin typeface="Ballpoint"/>
                  <a:ea typeface="Ballpoint"/>
                  <a:cs typeface="Ballpoint"/>
                  <a:sym typeface="Ballpoint"/>
                </a:rPr>
                <a:t>Akıllı telefon/tablet vb. yoğun kullanımı olmaması için ona görevler verin ve aldığı görevleri yerine getirmesi için çocuğunuzu destekleyin.</a:t>
              </a:r>
            </a:p>
            <a:p>
              <a:pPr algn="l">
                <a:lnSpc>
                  <a:spcPts val="7189"/>
                </a:lnSpc>
                <a:spcBef>
                  <a:spcPct val="0"/>
                </a:spcBef>
              </a:pP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1870518" y="2005246"/>
            <a:ext cx="14546965" cy="7567870"/>
            <a:chOff x="0" y="0"/>
            <a:chExt cx="19395953" cy="10090494"/>
          </a:xfrm>
        </p:grpSpPr>
        <p:sp>
          <p:nvSpPr>
            <p:cNvPr name="Freeform 3" id="3"/>
            <p:cNvSpPr/>
            <p:nvPr/>
          </p:nvSpPr>
          <p:spPr>
            <a:xfrm flipH="false" flipV="false" rot="0">
              <a:off x="0" y="0"/>
              <a:ext cx="1250085" cy="1795161"/>
            </a:xfrm>
            <a:custGeom>
              <a:avLst/>
              <a:gdLst/>
              <a:ahLst/>
              <a:cxnLst/>
              <a:rect r="r" b="b" t="t" l="l"/>
              <a:pathLst>
                <a:path h="1795161" w="1250085">
                  <a:moveTo>
                    <a:pt x="0" y="0"/>
                  </a:moveTo>
                  <a:lnTo>
                    <a:pt x="1250085" y="0"/>
                  </a:lnTo>
                  <a:lnTo>
                    <a:pt x="1250085" y="1795161"/>
                  </a:lnTo>
                  <a:lnTo>
                    <a:pt x="0" y="1795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604922">
              <a:off x="13038264" y="3357015"/>
              <a:ext cx="5854126" cy="6269479"/>
            </a:xfrm>
            <a:custGeom>
              <a:avLst/>
              <a:gdLst/>
              <a:ahLst/>
              <a:cxnLst/>
              <a:rect r="r" b="b" t="t" l="l"/>
              <a:pathLst>
                <a:path h="6269479" w="5854126">
                  <a:moveTo>
                    <a:pt x="0" y="0"/>
                  </a:moveTo>
                  <a:lnTo>
                    <a:pt x="5854126" y="0"/>
                  </a:lnTo>
                  <a:lnTo>
                    <a:pt x="5854126" y="6269479"/>
                  </a:lnTo>
                  <a:lnTo>
                    <a:pt x="0" y="6269479"/>
                  </a:lnTo>
                  <a:lnTo>
                    <a:pt x="0" y="0"/>
                  </a:lnTo>
                  <a:close/>
                </a:path>
              </a:pathLst>
            </a:custGeom>
            <a:blipFill>
              <a:blip r:embed="rId4"/>
              <a:stretch>
                <a:fillRect l="0" t="0" r="0" b="0"/>
              </a:stretch>
            </a:blipFill>
          </p:spPr>
        </p:sp>
        <p:sp>
          <p:nvSpPr>
            <p:cNvPr name="TextBox 5" id="5"/>
            <p:cNvSpPr txBox="true"/>
            <p:nvPr/>
          </p:nvSpPr>
          <p:spPr>
            <a:xfrm rot="0">
              <a:off x="1839364" y="-190500"/>
              <a:ext cx="11685599" cy="8462073"/>
            </a:xfrm>
            <a:prstGeom prst="rect">
              <a:avLst/>
            </a:prstGeom>
          </p:spPr>
          <p:txBody>
            <a:bodyPr anchor="t" rtlCol="false" tIns="0" lIns="0" bIns="0" rIns="0">
              <a:spAutoFit/>
            </a:bodyPr>
            <a:lstStyle/>
            <a:p>
              <a:pPr algn="l">
                <a:lnSpc>
                  <a:spcPts val="7189"/>
                </a:lnSpc>
                <a:spcBef>
                  <a:spcPct val="0"/>
                </a:spcBef>
              </a:pPr>
              <a:r>
                <a:rPr lang="en-US" sz="5135">
                  <a:solidFill>
                    <a:srgbClr val="000000"/>
                  </a:solidFill>
                  <a:latin typeface="Ballpoint"/>
                  <a:ea typeface="Ballpoint"/>
                  <a:cs typeface="Ballpoint"/>
                  <a:sym typeface="Ballpoint"/>
                </a:rPr>
                <a:t>Çocuğunuza internet kullanımının olumsuz süreçleri hakkında çok fazla mesaj vermeye çalışmayın. Çocuk çok fazla verilen mesajları unutur veya karıştırır. Sık sık aynı cümleleri kurmak sürecin önemini azaltacaktır. Az, doğru ve sizin için en önemli mesajı vermeye çalışın.</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1028700" y="1932809"/>
            <a:ext cx="16404286" cy="6421383"/>
            <a:chOff x="0" y="0"/>
            <a:chExt cx="21872381" cy="8561844"/>
          </a:xfrm>
        </p:grpSpPr>
        <p:sp>
          <p:nvSpPr>
            <p:cNvPr name="Freeform 3" id="3"/>
            <p:cNvSpPr/>
            <p:nvPr/>
          </p:nvSpPr>
          <p:spPr>
            <a:xfrm flipH="false" flipV="false" rot="0">
              <a:off x="0" y="0"/>
              <a:ext cx="1172798" cy="1720104"/>
            </a:xfrm>
            <a:custGeom>
              <a:avLst/>
              <a:gdLst/>
              <a:ahLst/>
              <a:cxnLst/>
              <a:rect r="r" b="b" t="t" l="l"/>
              <a:pathLst>
                <a:path h="1720104" w="1172798">
                  <a:moveTo>
                    <a:pt x="0" y="0"/>
                  </a:moveTo>
                  <a:lnTo>
                    <a:pt x="1172798" y="0"/>
                  </a:lnTo>
                  <a:lnTo>
                    <a:pt x="1172798" y="1720104"/>
                  </a:lnTo>
                  <a:lnTo>
                    <a:pt x="0" y="17201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3909771"/>
              <a:ext cx="1276163" cy="1675154"/>
            </a:xfrm>
            <a:custGeom>
              <a:avLst/>
              <a:gdLst/>
              <a:ahLst/>
              <a:cxnLst/>
              <a:rect r="r" b="b" t="t" l="l"/>
              <a:pathLst>
                <a:path h="1675154" w="1276163">
                  <a:moveTo>
                    <a:pt x="0" y="0"/>
                  </a:moveTo>
                  <a:lnTo>
                    <a:pt x="1276163" y="0"/>
                  </a:lnTo>
                  <a:lnTo>
                    <a:pt x="1276163" y="1675153"/>
                  </a:lnTo>
                  <a:lnTo>
                    <a:pt x="0" y="1675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957152" y="-190500"/>
              <a:ext cx="19915229" cy="2429573"/>
            </a:xfrm>
            <a:prstGeom prst="rect">
              <a:avLst/>
            </a:prstGeom>
          </p:spPr>
          <p:txBody>
            <a:bodyPr anchor="t" rtlCol="false" tIns="0" lIns="0" bIns="0" rIns="0">
              <a:spAutoFit/>
            </a:bodyPr>
            <a:lstStyle/>
            <a:p>
              <a:pPr algn="l">
                <a:lnSpc>
                  <a:spcPts val="7189"/>
                </a:lnSpc>
                <a:spcBef>
                  <a:spcPct val="0"/>
                </a:spcBef>
              </a:pPr>
              <a:r>
                <a:rPr lang="en-US" sz="5135">
                  <a:solidFill>
                    <a:srgbClr val="000000"/>
                  </a:solidFill>
                  <a:latin typeface="Ballpoint"/>
                  <a:ea typeface="Ballpoint"/>
                  <a:cs typeface="Ballpoint"/>
                  <a:sym typeface="Ballpoint"/>
                </a:rPr>
                <a:t>Çocuğunuza ahlak dersi vermeyin, eleştirme/suçlama yapmayın. Onun yaşadığı duyguları inkâr etmeyin, anlamaya çalışın.</a:t>
              </a:r>
            </a:p>
          </p:txBody>
        </p:sp>
        <p:sp>
          <p:nvSpPr>
            <p:cNvPr name="TextBox 6" id="6"/>
            <p:cNvSpPr txBox="true"/>
            <p:nvPr/>
          </p:nvSpPr>
          <p:spPr>
            <a:xfrm rot="0">
              <a:off x="1957152" y="3719271"/>
              <a:ext cx="18941832" cy="4842573"/>
            </a:xfrm>
            <a:prstGeom prst="rect">
              <a:avLst/>
            </a:prstGeom>
          </p:spPr>
          <p:txBody>
            <a:bodyPr anchor="t" rtlCol="false" tIns="0" lIns="0" bIns="0" rIns="0">
              <a:spAutoFit/>
            </a:bodyPr>
            <a:lstStyle/>
            <a:p>
              <a:pPr algn="l">
                <a:lnSpc>
                  <a:spcPts val="7189"/>
                </a:lnSpc>
                <a:spcBef>
                  <a:spcPct val="0"/>
                </a:spcBef>
              </a:pPr>
              <a:r>
                <a:rPr lang="en-US" sz="5135">
                  <a:solidFill>
                    <a:srgbClr val="000000"/>
                  </a:solidFill>
                  <a:latin typeface="Ballpoint"/>
                  <a:ea typeface="Ballpoint"/>
                  <a:cs typeface="Ballpoint"/>
                  <a:sym typeface="Ballpoint"/>
                </a:rPr>
                <a:t>Yaralayıcı mesajlar kullanmaktan kaçının. Yaralayıcı mesajlar kullanıldığında iletişim bozulur ve iletişimin bozulması ile çocuk kendisini savunmaya başlar. Bu savunmalar sonucu çocuk içine kapanır veya sık sık yalan söyler.</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4515090" y="1898667"/>
            <a:ext cx="9656027" cy="5840556"/>
            <a:chOff x="0" y="0"/>
            <a:chExt cx="12874703" cy="7787408"/>
          </a:xfrm>
        </p:grpSpPr>
        <p:sp>
          <p:nvSpPr>
            <p:cNvPr name="TextBox 3" id="3"/>
            <p:cNvSpPr txBox="true"/>
            <p:nvPr/>
          </p:nvSpPr>
          <p:spPr>
            <a:xfrm rot="0">
              <a:off x="0" y="-266700"/>
              <a:ext cx="12874703" cy="8054108"/>
            </a:xfrm>
            <a:prstGeom prst="rect">
              <a:avLst/>
            </a:prstGeom>
          </p:spPr>
          <p:txBody>
            <a:bodyPr anchor="t" rtlCol="false" tIns="0" lIns="0" bIns="0" rIns="0">
              <a:spAutoFit/>
            </a:bodyPr>
            <a:lstStyle/>
            <a:p>
              <a:pPr algn="l">
                <a:lnSpc>
                  <a:spcPts val="9526"/>
                </a:lnSpc>
              </a:pPr>
              <a:r>
                <a:rPr lang="en-US" sz="6804">
                  <a:solidFill>
                    <a:srgbClr val="000000"/>
                  </a:solidFill>
                  <a:latin typeface="Ballpoint"/>
                  <a:ea typeface="Ballpoint"/>
                  <a:cs typeface="Ballpoint"/>
                  <a:sym typeface="Ballpoint"/>
                </a:rPr>
                <a:t>Daha fazla bilgi almak isterseniz;</a:t>
              </a:r>
            </a:p>
            <a:p>
              <a:pPr algn="l">
                <a:lnSpc>
                  <a:spcPts val="9526"/>
                </a:lnSpc>
              </a:pPr>
            </a:p>
            <a:p>
              <a:pPr algn="l">
                <a:lnSpc>
                  <a:spcPts val="9526"/>
                </a:lnSpc>
              </a:pPr>
              <a:r>
                <a:rPr lang="en-US" sz="6804" u="sng">
                  <a:solidFill>
                    <a:srgbClr val="000000"/>
                  </a:solidFill>
                  <a:latin typeface="Ballpoint"/>
                  <a:ea typeface="Ballpoint"/>
                  <a:cs typeface="Ballpoint"/>
                  <a:sym typeface="Ballpoint"/>
                  <a:hlinkClick r:id="rId2" tooltip="http://tbm.org.tr"/>
                </a:rPr>
                <a:t>tbm.org.tr</a:t>
              </a:r>
            </a:p>
            <a:p>
              <a:pPr algn="l">
                <a:lnSpc>
                  <a:spcPts val="9526"/>
                </a:lnSpc>
              </a:pPr>
              <a:r>
                <a:rPr lang="en-US" sz="6804" u="sng">
                  <a:solidFill>
                    <a:srgbClr val="000000"/>
                  </a:solidFill>
                  <a:latin typeface="Ballpoint"/>
                  <a:ea typeface="Ballpoint"/>
                  <a:cs typeface="Ballpoint"/>
                  <a:sym typeface="Ballpoint"/>
                  <a:hlinkClick r:id="rId3" tooltip="http://www.yedam.org.tr"/>
                </a:rPr>
                <a:t>yedam.org.tr</a:t>
              </a:r>
              <a:r>
                <a:rPr lang="en-US" sz="6804">
                  <a:solidFill>
                    <a:srgbClr val="000000"/>
                  </a:solidFill>
                  <a:latin typeface="Ballpoint"/>
                  <a:ea typeface="Ballpoint"/>
                  <a:cs typeface="Ballpoint"/>
                  <a:sym typeface="Ballpoint"/>
                </a:rPr>
                <a:t>       </a:t>
              </a:r>
            </a:p>
            <a:p>
              <a:pPr algn="l">
                <a:lnSpc>
                  <a:spcPts val="9526"/>
                </a:lnSpc>
                <a:spcBef>
                  <a:spcPct val="0"/>
                </a:spcBef>
              </a:pPr>
            </a:p>
          </p:txBody>
        </p:sp>
        <p:sp>
          <p:nvSpPr>
            <p:cNvPr name="Freeform 4" id="4"/>
            <p:cNvSpPr/>
            <p:nvPr/>
          </p:nvSpPr>
          <p:spPr>
            <a:xfrm flipH="false" flipV="false" rot="-1830215">
              <a:off x="4604827" y="4476016"/>
              <a:ext cx="793979" cy="1389897"/>
            </a:xfrm>
            <a:custGeom>
              <a:avLst/>
              <a:gdLst/>
              <a:ahLst/>
              <a:cxnLst/>
              <a:rect r="r" b="b" t="t" l="l"/>
              <a:pathLst>
                <a:path h="1389897" w="793979">
                  <a:moveTo>
                    <a:pt x="0" y="0"/>
                  </a:moveTo>
                  <a:lnTo>
                    <a:pt x="793978" y="0"/>
                  </a:lnTo>
                  <a:lnTo>
                    <a:pt x="793978" y="1389897"/>
                  </a:lnTo>
                  <a:lnTo>
                    <a:pt x="0" y="13898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5" id="5"/>
          <p:cNvSpPr txBox="true"/>
          <p:nvPr/>
        </p:nvSpPr>
        <p:spPr>
          <a:xfrm rot="0">
            <a:off x="2459732" y="8235078"/>
            <a:ext cx="14480914" cy="1023222"/>
          </a:xfrm>
          <a:prstGeom prst="rect">
            <a:avLst/>
          </a:prstGeom>
        </p:spPr>
        <p:txBody>
          <a:bodyPr anchor="t" rtlCol="false" tIns="0" lIns="0" bIns="0" rIns="0">
            <a:spAutoFit/>
          </a:bodyPr>
          <a:lstStyle/>
          <a:p>
            <a:pPr algn="ctr">
              <a:lnSpc>
                <a:spcPts val="7554"/>
              </a:lnSpc>
              <a:spcBef>
                <a:spcPct val="0"/>
              </a:spcBef>
            </a:pPr>
            <a:r>
              <a:rPr lang="en-US" sz="5395">
                <a:solidFill>
                  <a:srgbClr val="000000"/>
                </a:solidFill>
                <a:latin typeface="Ballpoint"/>
                <a:ea typeface="Ballpoint"/>
                <a:cs typeface="Ballpoint"/>
                <a:sym typeface="Ballpoint"/>
              </a:rPr>
              <a:t>Küçükçekmece Özel Eğitim Uygulama Okulu 3. Kademe Rehberlik Servisi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sp>
        <p:nvSpPr>
          <p:cNvPr name="Freeform 2" id="2"/>
          <p:cNvSpPr/>
          <p:nvPr/>
        </p:nvSpPr>
        <p:spPr>
          <a:xfrm flipH="false" flipV="false" rot="0">
            <a:off x="3368842" y="2057400"/>
            <a:ext cx="11550316" cy="8229600"/>
          </a:xfrm>
          <a:custGeom>
            <a:avLst/>
            <a:gdLst/>
            <a:ahLst/>
            <a:cxnLst/>
            <a:rect r="r" b="b" t="t" l="l"/>
            <a:pathLst>
              <a:path h="8229600" w="11550316">
                <a:moveTo>
                  <a:pt x="0" y="0"/>
                </a:moveTo>
                <a:lnTo>
                  <a:pt x="11550316" y="0"/>
                </a:lnTo>
                <a:lnTo>
                  <a:pt x="11550316" y="8229600"/>
                </a:lnTo>
                <a:lnTo>
                  <a:pt x="0" y="8229600"/>
                </a:lnTo>
                <a:lnTo>
                  <a:pt x="0" y="0"/>
                </a:lnTo>
                <a:close/>
              </a:path>
            </a:pathLst>
          </a:custGeom>
          <a:blipFill>
            <a:blip r:embed="rId2">
              <a:alphaModFix amt="59000"/>
            </a:blip>
            <a:stretch>
              <a:fillRect l="0" t="0" r="0" b="0"/>
            </a:stretch>
          </a:blipFill>
        </p:spPr>
      </p:sp>
      <p:grpSp>
        <p:nvGrpSpPr>
          <p:cNvPr name="Group 3" id="3"/>
          <p:cNvGrpSpPr/>
          <p:nvPr/>
        </p:nvGrpSpPr>
        <p:grpSpPr>
          <a:xfrm rot="0">
            <a:off x="1028700" y="623968"/>
            <a:ext cx="16604231" cy="3410577"/>
            <a:chOff x="0" y="0"/>
            <a:chExt cx="1573760" cy="323257"/>
          </a:xfrm>
        </p:grpSpPr>
        <p:sp>
          <p:nvSpPr>
            <p:cNvPr name="Freeform 4" id="4"/>
            <p:cNvSpPr/>
            <p:nvPr/>
          </p:nvSpPr>
          <p:spPr>
            <a:xfrm flipH="false" flipV="false" rot="0">
              <a:off x="0" y="0"/>
              <a:ext cx="1573760" cy="323257"/>
            </a:xfrm>
            <a:custGeom>
              <a:avLst/>
              <a:gdLst/>
              <a:ahLst/>
              <a:cxnLst/>
              <a:rect r="r" b="b" t="t" l="l"/>
              <a:pathLst>
                <a:path h="323257" w="1573760">
                  <a:moveTo>
                    <a:pt x="1370560" y="0"/>
                  </a:moveTo>
                  <a:cubicBezTo>
                    <a:pt x="1482785" y="0"/>
                    <a:pt x="1573760" y="72364"/>
                    <a:pt x="1573760" y="161628"/>
                  </a:cubicBezTo>
                  <a:cubicBezTo>
                    <a:pt x="1573760" y="250893"/>
                    <a:pt x="1482785" y="323257"/>
                    <a:pt x="1370560" y="323257"/>
                  </a:cubicBezTo>
                  <a:lnTo>
                    <a:pt x="203200" y="323257"/>
                  </a:lnTo>
                  <a:cubicBezTo>
                    <a:pt x="90976" y="323257"/>
                    <a:pt x="0" y="250893"/>
                    <a:pt x="0" y="161628"/>
                  </a:cubicBezTo>
                  <a:cubicBezTo>
                    <a:pt x="0" y="72364"/>
                    <a:pt x="90976" y="0"/>
                    <a:pt x="203200" y="0"/>
                  </a:cubicBezTo>
                  <a:close/>
                </a:path>
              </a:pathLst>
            </a:custGeom>
            <a:solidFill>
              <a:srgbClr val="FFFFFF"/>
            </a:solidFill>
          </p:spPr>
        </p:sp>
        <p:sp>
          <p:nvSpPr>
            <p:cNvPr name="TextBox 5" id="5"/>
            <p:cNvSpPr txBox="true"/>
            <p:nvPr/>
          </p:nvSpPr>
          <p:spPr>
            <a:xfrm>
              <a:off x="0" y="-76200"/>
              <a:ext cx="1573760" cy="399457"/>
            </a:xfrm>
            <a:prstGeom prst="rect">
              <a:avLst/>
            </a:prstGeom>
          </p:spPr>
          <p:txBody>
            <a:bodyPr anchor="ctr" rtlCol="false" tIns="50800" lIns="50800" bIns="50800" rIns="50800"/>
            <a:lstStyle/>
            <a:p>
              <a:pPr algn="ctr">
                <a:lnSpc>
                  <a:spcPts val="2659"/>
                </a:lnSpc>
              </a:pPr>
            </a:p>
            <a:p>
              <a:pPr algn="ctr">
                <a:lnSpc>
                  <a:spcPts val="2659"/>
                </a:lnSpc>
                <a:spcBef>
                  <a:spcPct val="0"/>
                </a:spcBef>
              </a:pPr>
              <a:r>
                <a:rPr lang="en-US" sz="1899">
                  <a:solidFill>
                    <a:srgbClr val="FFFFFF"/>
                  </a:solidFill>
                  <a:latin typeface="ITC Avant Garde Gothic"/>
                  <a:ea typeface="ITC Avant Garde Gothic"/>
                  <a:cs typeface="ITC Avant Garde Gothic"/>
                  <a:sym typeface="ITC Avant Garde Gothic"/>
                </a:rPr>
                <a:t>Teknoloji ve internetin bilinçli olmayan, kontrolsüz bir şekilde kullanımına bağlı olarak ortaya çıkan davranışsal bağımlılıklar; oyun oynama bozukluğu, kumar oynama bozukluğu, sosyal medyanın ve akıllı telefonun aşırı kullanımı gibi bağımlılık yapıcı alt davranışlarla kendini gösteren bağımlılık türü teknoloji bağımlılığı olarak tanımlanır</a:t>
              </a:r>
            </a:p>
          </p:txBody>
        </p:sp>
      </p:grpSp>
      <p:sp>
        <p:nvSpPr>
          <p:cNvPr name="TextBox 6" id="6"/>
          <p:cNvSpPr txBox="true"/>
          <p:nvPr/>
        </p:nvSpPr>
        <p:spPr>
          <a:xfrm rot="0">
            <a:off x="1607384" y="876300"/>
            <a:ext cx="15446864" cy="2907004"/>
          </a:xfrm>
          <a:prstGeom prst="rect">
            <a:avLst/>
          </a:prstGeom>
        </p:spPr>
        <p:txBody>
          <a:bodyPr anchor="t" rtlCol="false" tIns="0" lIns="0" bIns="0" rIns="0">
            <a:spAutoFit/>
          </a:bodyPr>
          <a:lstStyle/>
          <a:p>
            <a:pPr algn="ctr">
              <a:lnSpc>
                <a:spcPts val="5671"/>
              </a:lnSpc>
              <a:spcBef>
                <a:spcPct val="0"/>
              </a:spcBef>
            </a:pPr>
            <a:r>
              <a:rPr lang="en-US" sz="4051">
                <a:solidFill>
                  <a:srgbClr val="000000"/>
                </a:solidFill>
                <a:latin typeface="Ballpoint"/>
                <a:ea typeface="Ballpoint"/>
                <a:cs typeface="Ballpoint"/>
                <a:sym typeface="Ballpoint"/>
              </a:rPr>
              <a:t>Teknoloji ve internetin bilinçli olmayan, kontrolsüz bir şekilde kullanımına bağlı olarak ortaya çıkan davranışsal bağımlılıklar; oyun oynama bozukluğu, kumar oynama bozukluğu, sosyal medyanın ve akıllı telefonun aşırı kullanımı gibi bağımlılık yapıcı alt davranışlarla kendini gösteren bağımlılık türü teknoloji bağımlılığı olarak tanımlanır.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3D9F0"/>
        </a:solidFill>
      </p:bgPr>
    </p:bg>
    <p:spTree>
      <p:nvGrpSpPr>
        <p:cNvPr id="1" name=""/>
        <p:cNvGrpSpPr/>
        <p:nvPr/>
      </p:nvGrpSpPr>
      <p:grpSpPr>
        <a:xfrm>
          <a:off x="0" y="0"/>
          <a:ext cx="0" cy="0"/>
          <a:chOff x="0" y="0"/>
          <a:chExt cx="0" cy="0"/>
        </a:xfrm>
      </p:grpSpPr>
      <p:grpSp>
        <p:nvGrpSpPr>
          <p:cNvPr name="Group 2" id="2"/>
          <p:cNvGrpSpPr/>
          <p:nvPr/>
        </p:nvGrpSpPr>
        <p:grpSpPr>
          <a:xfrm rot="0">
            <a:off x="5814159" y="486256"/>
            <a:ext cx="13290491" cy="2844543"/>
            <a:chOff x="0" y="0"/>
            <a:chExt cx="17720655" cy="3792724"/>
          </a:xfrm>
        </p:grpSpPr>
        <p:grpSp>
          <p:nvGrpSpPr>
            <p:cNvPr name="Group 3" id="3"/>
            <p:cNvGrpSpPr/>
            <p:nvPr/>
          </p:nvGrpSpPr>
          <p:grpSpPr>
            <a:xfrm rot="0">
              <a:off x="1365470" y="0"/>
              <a:ext cx="14989715" cy="3078949"/>
              <a:chOff x="0" y="0"/>
              <a:chExt cx="1573760" cy="323257"/>
            </a:xfrm>
          </p:grpSpPr>
          <p:sp>
            <p:nvSpPr>
              <p:cNvPr name="Freeform 4" id="4"/>
              <p:cNvSpPr/>
              <p:nvPr/>
            </p:nvSpPr>
            <p:spPr>
              <a:xfrm flipH="false" flipV="false" rot="0">
                <a:off x="0" y="0"/>
                <a:ext cx="1573760" cy="323257"/>
              </a:xfrm>
              <a:custGeom>
                <a:avLst/>
                <a:gdLst/>
                <a:ahLst/>
                <a:cxnLst/>
                <a:rect r="r" b="b" t="t" l="l"/>
                <a:pathLst>
                  <a:path h="323257" w="1573760">
                    <a:moveTo>
                      <a:pt x="1370560" y="0"/>
                    </a:moveTo>
                    <a:cubicBezTo>
                      <a:pt x="1482785" y="0"/>
                      <a:pt x="1573760" y="72364"/>
                      <a:pt x="1573760" y="161628"/>
                    </a:cubicBezTo>
                    <a:cubicBezTo>
                      <a:pt x="1573760" y="250893"/>
                      <a:pt x="1482785" y="323257"/>
                      <a:pt x="1370560" y="323257"/>
                    </a:cubicBezTo>
                    <a:lnTo>
                      <a:pt x="203200" y="323257"/>
                    </a:lnTo>
                    <a:cubicBezTo>
                      <a:pt x="90976" y="323257"/>
                      <a:pt x="0" y="250893"/>
                      <a:pt x="0" y="161628"/>
                    </a:cubicBezTo>
                    <a:cubicBezTo>
                      <a:pt x="0" y="72364"/>
                      <a:pt x="90976" y="0"/>
                      <a:pt x="203200" y="0"/>
                    </a:cubicBezTo>
                    <a:close/>
                  </a:path>
                </a:pathLst>
              </a:custGeom>
              <a:solidFill>
                <a:srgbClr val="FFFFFF"/>
              </a:solidFill>
            </p:spPr>
          </p:sp>
          <p:sp>
            <p:nvSpPr>
              <p:cNvPr name="TextBox 5" id="5"/>
              <p:cNvSpPr txBox="true"/>
              <p:nvPr/>
            </p:nvSpPr>
            <p:spPr>
              <a:xfrm>
                <a:off x="0" y="-76200"/>
                <a:ext cx="1573760" cy="399457"/>
              </a:xfrm>
              <a:prstGeom prst="rect">
                <a:avLst/>
              </a:prstGeom>
            </p:spPr>
            <p:txBody>
              <a:bodyPr anchor="ctr" rtlCol="false" tIns="50800" lIns="50800" bIns="50800" rIns="50800"/>
              <a:lstStyle/>
              <a:p>
                <a:pPr algn="ctr">
                  <a:lnSpc>
                    <a:spcPts val="2659"/>
                  </a:lnSpc>
                </a:pPr>
              </a:p>
              <a:p>
                <a:pPr algn="ctr">
                  <a:lnSpc>
                    <a:spcPts val="2659"/>
                  </a:lnSpc>
                  <a:spcBef>
                    <a:spcPct val="0"/>
                  </a:spcBef>
                </a:pPr>
                <a:r>
                  <a:rPr lang="en-US" sz="1899">
                    <a:solidFill>
                      <a:srgbClr val="FFFFFF"/>
                    </a:solidFill>
                    <a:latin typeface="ITC Avant Garde Gothic"/>
                    <a:ea typeface="ITC Avant Garde Gothic"/>
                    <a:cs typeface="ITC Avant Garde Gothic"/>
                    <a:sym typeface="ITC Avant Garde Gothic"/>
                  </a:rPr>
                  <a:t>Teknoloji ve internetin bilinçli olmayan, kontrolsüz bir şekilde kullanımına bağlı olarak ortaya çıkan davranışsal bağımlılıklar; oyun oynama bozukluğu, kumar oynama bozukluğu, sosyal medyanın ve akıllı telefonun aşırı kullanımı gibi bağımlılık yapıcı alt davranışlarla kendini gösteren bağımlılık türü teknoloji bağımlılığı olarak tanımlanır</a:t>
                </a:r>
              </a:p>
            </p:txBody>
          </p:sp>
        </p:grpSp>
        <p:sp>
          <p:nvSpPr>
            <p:cNvPr name="TextBox 6" id="6"/>
            <p:cNvSpPr txBox="true"/>
            <p:nvPr/>
          </p:nvSpPr>
          <p:spPr>
            <a:xfrm rot="0">
              <a:off x="0" y="692747"/>
              <a:ext cx="17720655" cy="3099977"/>
            </a:xfrm>
            <a:prstGeom prst="rect">
              <a:avLst/>
            </a:prstGeom>
          </p:spPr>
          <p:txBody>
            <a:bodyPr anchor="t" rtlCol="false" tIns="0" lIns="0" bIns="0" rIns="0">
              <a:spAutoFit/>
            </a:bodyPr>
            <a:lstStyle/>
            <a:p>
              <a:pPr algn="ctr">
                <a:lnSpc>
                  <a:spcPts val="9138"/>
                </a:lnSpc>
                <a:spcBef>
                  <a:spcPct val="0"/>
                </a:spcBef>
              </a:pPr>
              <a:r>
                <a:rPr lang="en-US" sz="6527">
                  <a:solidFill>
                    <a:srgbClr val="000000"/>
                  </a:solidFill>
                  <a:latin typeface="Ballpoint"/>
                  <a:ea typeface="Ballpoint"/>
                  <a:cs typeface="Ballpoint"/>
                  <a:sym typeface="Ballpoint"/>
                </a:rPr>
                <a:t>OYUN OYNAMA BOZUKLUĞU NEDIR?</a:t>
              </a:r>
            </a:p>
            <a:p>
              <a:pPr algn="ctr">
                <a:lnSpc>
                  <a:spcPts val="9138"/>
                </a:lnSpc>
                <a:spcBef>
                  <a:spcPct val="0"/>
                </a:spcBef>
              </a:pPr>
            </a:p>
          </p:txBody>
        </p:sp>
      </p:grpSp>
      <p:sp>
        <p:nvSpPr>
          <p:cNvPr name="Freeform 7" id="7"/>
          <p:cNvSpPr/>
          <p:nvPr/>
        </p:nvSpPr>
        <p:spPr>
          <a:xfrm flipH="false" flipV="false" rot="0">
            <a:off x="0" y="2057400"/>
            <a:ext cx="8044434" cy="8229600"/>
          </a:xfrm>
          <a:custGeom>
            <a:avLst/>
            <a:gdLst/>
            <a:ahLst/>
            <a:cxnLst/>
            <a:rect r="r" b="b" t="t" l="l"/>
            <a:pathLst>
              <a:path h="8229600" w="8044434">
                <a:moveTo>
                  <a:pt x="0" y="0"/>
                </a:moveTo>
                <a:lnTo>
                  <a:pt x="8044434" y="0"/>
                </a:lnTo>
                <a:lnTo>
                  <a:pt x="8044434" y="8229600"/>
                </a:lnTo>
                <a:lnTo>
                  <a:pt x="0" y="8229600"/>
                </a:lnTo>
                <a:lnTo>
                  <a:pt x="0" y="0"/>
                </a:lnTo>
                <a:close/>
              </a:path>
            </a:pathLst>
          </a:custGeom>
          <a:blipFill>
            <a:blip r:embed="rId2">
              <a:alphaModFix amt="43000"/>
            </a:blip>
            <a:stretch>
              <a:fillRect l="0" t="0" r="0" b="0"/>
            </a:stretch>
          </a:blipFill>
        </p:spPr>
      </p:sp>
      <p:sp>
        <p:nvSpPr>
          <p:cNvPr name="TextBox 8" id="8"/>
          <p:cNvSpPr txBox="true"/>
          <p:nvPr/>
        </p:nvSpPr>
        <p:spPr>
          <a:xfrm rot="0">
            <a:off x="7138976" y="2949564"/>
            <a:ext cx="10640856" cy="3165204"/>
          </a:xfrm>
          <a:prstGeom prst="rect">
            <a:avLst/>
          </a:prstGeom>
        </p:spPr>
        <p:txBody>
          <a:bodyPr anchor="t" rtlCol="false" tIns="0" lIns="0" bIns="0" rIns="0">
            <a:spAutoFit/>
          </a:bodyPr>
          <a:lstStyle/>
          <a:p>
            <a:pPr algn="ctr">
              <a:lnSpc>
                <a:spcPts val="6349"/>
              </a:lnSpc>
            </a:pPr>
            <a:r>
              <a:rPr lang="en-US" sz="4535">
                <a:solidFill>
                  <a:srgbClr val="8C52FF"/>
                </a:solidFill>
                <a:latin typeface="Ballpoint"/>
                <a:ea typeface="Ballpoint"/>
                <a:cs typeface="Ballpoint"/>
                <a:sym typeface="Ballpoint"/>
              </a:rPr>
              <a:t>Dünya Sağlık Örgütüne göre (ICD 11) Oyun Oynama Bozukluğu şu özelliklerle tanımlanmaktadır:</a:t>
            </a:r>
          </a:p>
          <a:p>
            <a:pPr algn="ctr">
              <a:lnSpc>
                <a:spcPts val="5929"/>
              </a:lnSpc>
            </a:pPr>
          </a:p>
          <a:p>
            <a:pPr algn="ctr">
              <a:lnSpc>
                <a:spcPts val="5929"/>
              </a:lnSpc>
            </a:pPr>
          </a:p>
        </p:txBody>
      </p:sp>
      <p:sp>
        <p:nvSpPr>
          <p:cNvPr name="TextBox 9" id="9"/>
          <p:cNvSpPr txBox="true"/>
          <p:nvPr/>
        </p:nvSpPr>
        <p:spPr>
          <a:xfrm rot="0">
            <a:off x="7138976" y="4455966"/>
            <a:ext cx="10341904" cy="7108900"/>
          </a:xfrm>
          <a:prstGeom prst="rect">
            <a:avLst/>
          </a:prstGeom>
        </p:spPr>
        <p:txBody>
          <a:bodyPr anchor="t" rtlCol="false" tIns="0" lIns="0" bIns="0" rIns="0">
            <a:spAutoFit/>
          </a:bodyPr>
          <a:lstStyle/>
          <a:p>
            <a:pPr algn="ctr" marL="862966" indent="-431483" lvl="1">
              <a:lnSpc>
                <a:spcPts val="5595"/>
              </a:lnSpc>
              <a:buAutoNum type="arabicPeriod" startAt="1"/>
            </a:pPr>
            <a:r>
              <a:rPr lang="en-US" sz="3997">
                <a:solidFill>
                  <a:srgbClr val="000000"/>
                </a:solidFill>
                <a:latin typeface="Ballpoint"/>
                <a:ea typeface="Ballpoint"/>
                <a:cs typeface="Ballpoint"/>
                <a:sym typeface="Ballpoint"/>
              </a:rPr>
              <a:t>Çevrim içi ya da çevrim dışı oyun oynamanın kişinin hayatında öncelikli yer etmesi, her şeyden daha değerli olması.</a:t>
            </a:r>
          </a:p>
          <a:p>
            <a:pPr algn="ctr" marL="862966" indent="-431483" lvl="1">
              <a:lnSpc>
                <a:spcPts val="5595"/>
              </a:lnSpc>
              <a:buAutoNum type="arabicPeriod" startAt="1"/>
            </a:pPr>
            <a:r>
              <a:rPr lang="en-US" sz="3997">
                <a:solidFill>
                  <a:srgbClr val="000000"/>
                </a:solidFill>
                <a:latin typeface="Ballpoint"/>
                <a:ea typeface="Ballpoint"/>
                <a:cs typeface="Ballpoint"/>
                <a:sym typeface="Ballpoint"/>
              </a:rPr>
              <a:t>Kişinin dijital oyun oynama davranışı üzerinde kontrolünü kaybetmesi.</a:t>
            </a:r>
          </a:p>
          <a:p>
            <a:pPr algn="ctr" marL="862966" indent="-431483" lvl="1">
              <a:lnSpc>
                <a:spcPts val="5595"/>
              </a:lnSpc>
              <a:buAutoNum type="arabicPeriod" startAt="1"/>
            </a:pPr>
            <a:r>
              <a:rPr lang="en-US" sz="3997">
                <a:solidFill>
                  <a:srgbClr val="000000"/>
                </a:solidFill>
                <a:latin typeface="Ballpoint"/>
                <a:ea typeface="Ballpoint"/>
                <a:cs typeface="Ballpoint"/>
                <a:sym typeface="Ballpoint"/>
              </a:rPr>
              <a:t>Fiziksel, zihinsel ve sosyal olarak olumsuz sonuçların varlığına rağmen kişinin uzak duramaması. Okula, işe gidememesi, derslerinde, işinde problem yaşaması ve aile yaşamını aksatması.</a:t>
            </a:r>
          </a:p>
          <a:p>
            <a:pPr algn="ctr">
              <a:lnSpc>
                <a:spcPts val="5595"/>
              </a:lnSpc>
            </a:pPr>
          </a:p>
          <a:p>
            <a:pPr algn="ctr">
              <a:lnSpc>
                <a:spcPts val="5595"/>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1028700" y="1159803"/>
            <a:ext cx="10733552" cy="8098497"/>
          </a:xfrm>
          <a:prstGeom prst="rect">
            <a:avLst/>
          </a:prstGeom>
        </p:spPr>
        <p:txBody>
          <a:bodyPr anchor="t" rtlCol="false" tIns="0" lIns="0" bIns="0" rIns="0">
            <a:spAutoFit/>
          </a:bodyPr>
          <a:lstStyle/>
          <a:p>
            <a:pPr algn="ctr">
              <a:lnSpc>
                <a:spcPts val="6337"/>
              </a:lnSpc>
              <a:spcBef>
                <a:spcPct val="0"/>
              </a:spcBef>
            </a:pPr>
            <a:r>
              <a:rPr lang="en-US" sz="4526">
                <a:solidFill>
                  <a:srgbClr val="000000"/>
                </a:solidFill>
                <a:latin typeface="Ballpoint"/>
                <a:ea typeface="Ballpoint"/>
                <a:cs typeface="Ballpoint"/>
                <a:sym typeface="Ballpoint"/>
              </a:rPr>
              <a:t>Belirtilen özellikler hem çevrim içi hem de çevrim dışı oyun oynama davranışlarına bağlı olarak ortaya çıkabilmekte; kişisel, sosyal, ailevi, eğitimsel, mesleki ve diğer yaşamsal alanlarda dikkat çekici bazı bozulmalara yol açabilmektedir. Bir kişide oyun oynama bozukluğunun varlığından söz edebilmek için bahsi geçen davranışların sürekli ve yineleyici olması ve kişide en az 12 ay boyunca gözlenmesi gerekmektedir. Ancak bahsi geçen belirtilerin tamamı görülüyorsa ve gözlenen belirtiler şiddetliyse oyun oynama bozukluğu tanısının konulması daha kısa sürede olabilmektedir.</a:t>
            </a:r>
          </a:p>
        </p:txBody>
      </p:sp>
      <p:sp>
        <p:nvSpPr>
          <p:cNvPr name="Freeform 3" id="3"/>
          <p:cNvSpPr/>
          <p:nvPr/>
        </p:nvSpPr>
        <p:spPr>
          <a:xfrm flipH="false" flipV="false" rot="0">
            <a:off x="10679816" y="2129833"/>
            <a:ext cx="8157167" cy="8157167"/>
          </a:xfrm>
          <a:custGeom>
            <a:avLst/>
            <a:gdLst/>
            <a:ahLst/>
            <a:cxnLst/>
            <a:rect r="r" b="b" t="t" l="l"/>
            <a:pathLst>
              <a:path h="8157167" w="8157167">
                <a:moveTo>
                  <a:pt x="0" y="0"/>
                </a:moveTo>
                <a:lnTo>
                  <a:pt x="8157167" y="0"/>
                </a:lnTo>
                <a:lnTo>
                  <a:pt x="8157167" y="8157167"/>
                </a:lnTo>
                <a:lnTo>
                  <a:pt x="0" y="8157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1531877" y="3104179"/>
            <a:ext cx="9032601" cy="6919327"/>
          </a:xfrm>
          <a:prstGeom prst="rect">
            <a:avLst/>
          </a:prstGeom>
        </p:spPr>
        <p:txBody>
          <a:bodyPr anchor="t" rtlCol="false" tIns="0" lIns="0" bIns="0" rIns="0">
            <a:spAutoFit/>
          </a:bodyPr>
          <a:lstStyle/>
          <a:p>
            <a:pPr algn="ctr">
              <a:lnSpc>
                <a:spcPts val="6069"/>
              </a:lnSpc>
              <a:spcBef>
                <a:spcPct val="0"/>
              </a:spcBef>
            </a:pPr>
            <a:r>
              <a:rPr lang="en-US" sz="4335">
                <a:solidFill>
                  <a:srgbClr val="000000"/>
                </a:solidFill>
                <a:latin typeface="Ballpoint"/>
                <a:ea typeface="Ballpoint"/>
                <a:cs typeface="Ballpoint"/>
                <a:sym typeface="Ballpoint"/>
              </a:rPr>
              <a:t>Dünya Sağlık Örgütüne (ICD-11) göre tehlikeli oyun oynama, kişinin kendisinin ya da çevresindekilerin fiziksel ve ruhsal sağlığına zarar verme riskini artıran çevrim içi ya da çevrim dışı oyun oynama olarak tanımlanmaktadır. Kişinin oyunda harcadığı süreyi artırması, oyunun hayatında öncelikli yer etmesi, bununla ilişkili olarak; aile, iş, eğitim gibi sosyal hayatı olumsuz yönde etkilenmesi risk taşımaktadır.</a:t>
            </a:r>
          </a:p>
          <a:p>
            <a:pPr algn="ctr">
              <a:lnSpc>
                <a:spcPts val="6069"/>
              </a:lnSpc>
              <a:spcBef>
                <a:spcPct val="0"/>
              </a:spcBef>
            </a:pPr>
          </a:p>
        </p:txBody>
      </p:sp>
      <p:grpSp>
        <p:nvGrpSpPr>
          <p:cNvPr name="Group 3" id="3"/>
          <p:cNvGrpSpPr/>
          <p:nvPr/>
        </p:nvGrpSpPr>
        <p:grpSpPr>
          <a:xfrm rot="0">
            <a:off x="1028700" y="658408"/>
            <a:ext cx="10320312" cy="7491987"/>
            <a:chOff x="0" y="0"/>
            <a:chExt cx="13760416" cy="9989316"/>
          </a:xfrm>
        </p:grpSpPr>
        <p:sp>
          <p:nvSpPr>
            <p:cNvPr name="Freeform 4" id="4"/>
            <p:cNvSpPr/>
            <p:nvPr/>
          </p:nvSpPr>
          <p:spPr>
            <a:xfrm flipH="false" flipV="false" rot="0">
              <a:off x="1791574" y="266444"/>
              <a:ext cx="10980657" cy="9722873"/>
            </a:xfrm>
            <a:custGeom>
              <a:avLst/>
              <a:gdLst/>
              <a:ahLst/>
              <a:cxnLst/>
              <a:rect r="r" b="b" t="t" l="l"/>
              <a:pathLst>
                <a:path h="9722873" w="10980657">
                  <a:moveTo>
                    <a:pt x="0" y="0"/>
                  </a:moveTo>
                  <a:lnTo>
                    <a:pt x="10980657" y="0"/>
                  </a:lnTo>
                  <a:lnTo>
                    <a:pt x="10980657" y="9722872"/>
                  </a:lnTo>
                  <a:lnTo>
                    <a:pt x="0" y="9722872"/>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0" y="0"/>
              <a:ext cx="13760416" cy="2826446"/>
              <a:chOff x="0" y="0"/>
              <a:chExt cx="1573760" cy="323257"/>
            </a:xfrm>
          </p:grpSpPr>
          <p:sp>
            <p:nvSpPr>
              <p:cNvPr name="Freeform 6" id="6"/>
              <p:cNvSpPr/>
              <p:nvPr/>
            </p:nvSpPr>
            <p:spPr>
              <a:xfrm flipH="false" flipV="false" rot="0">
                <a:off x="0" y="0"/>
                <a:ext cx="1573760" cy="323257"/>
              </a:xfrm>
              <a:custGeom>
                <a:avLst/>
                <a:gdLst/>
                <a:ahLst/>
                <a:cxnLst/>
                <a:rect r="r" b="b" t="t" l="l"/>
                <a:pathLst>
                  <a:path h="323257" w="1573760">
                    <a:moveTo>
                      <a:pt x="1370560" y="0"/>
                    </a:moveTo>
                    <a:cubicBezTo>
                      <a:pt x="1482785" y="0"/>
                      <a:pt x="1573760" y="72364"/>
                      <a:pt x="1573760" y="161628"/>
                    </a:cubicBezTo>
                    <a:cubicBezTo>
                      <a:pt x="1573760" y="250893"/>
                      <a:pt x="1482785" y="323257"/>
                      <a:pt x="1370560" y="323257"/>
                    </a:cubicBezTo>
                    <a:lnTo>
                      <a:pt x="203200" y="323257"/>
                    </a:lnTo>
                    <a:cubicBezTo>
                      <a:pt x="90976" y="323257"/>
                      <a:pt x="0" y="250893"/>
                      <a:pt x="0" y="161628"/>
                    </a:cubicBezTo>
                    <a:cubicBezTo>
                      <a:pt x="0" y="72364"/>
                      <a:pt x="90976" y="0"/>
                      <a:pt x="203200" y="0"/>
                    </a:cubicBezTo>
                    <a:close/>
                  </a:path>
                </a:pathLst>
              </a:custGeom>
              <a:solidFill>
                <a:srgbClr val="FFFFFF"/>
              </a:solidFill>
            </p:spPr>
          </p:sp>
          <p:sp>
            <p:nvSpPr>
              <p:cNvPr name="TextBox 7" id="7"/>
              <p:cNvSpPr txBox="true"/>
              <p:nvPr/>
            </p:nvSpPr>
            <p:spPr>
              <a:xfrm>
                <a:off x="0" y="-76200"/>
                <a:ext cx="1573760" cy="399457"/>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587560" y="608920"/>
              <a:ext cx="12700580" cy="2530244"/>
            </a:xfrm>
            <a:prstGeom prst="rect">
              <a:avLst/>
            </a:prstGeom>
          </p:spPr>
          <p:txBody>
            <a:bodyPr anchor="t" rtlCol="false" tIns="0" lIns="0" bIns="0" rIns="0">
              <a:spAutoFit/>
            </a:bodyPr>
            <a:lstStyle/>
            <a:p>
              <a:pPr algn="ctr">
                <a:lnSpc>
                  <a:spcPts val="7431"/>
                </a:lnSpc>
                <a:spcBef>
                  <a:spcPct val="0"/>
                </a:spcBef>
              </a:pPr>
              <a:r>
                <a:rPr lang="en-US" sz="5308">
                  <a:solidFill>
                    <a:srgbClr val="000000"/>
                  </a:solidFill>
                  <a:latin typeface="Ballpoint"/>
                  <a:ea typeface="Ballpoint"/>
                  <a:cs typeface="Ballpoint"/>
                  <a:sym typeface="Ballpoint"/>
                </a:rPr>
                <a:t>Çevrim İçi/Çevrim Dışı Oyun Oynama Bozukluğu</a:t>
              </a:r>
            </a:p>
            <a:p>
              <a:pPr algn="ctr">
                <a:lnSpc>
                  <a:spcPts val="7431"/>
                </a:lnSpc>
                <a:spcBef>
                  <a:spcPct val="0"/>
                </a:spcBef>
              </a:pPr>
            </a:p>
          </p:txBody>
        </p:sp>
      </p:grpSp>
      <p:sp>
        <p:nvSpPr>
          <p:cNvPr name="Freeform 9" id="9"/>
          <p:cNvSpPr/>
          <p:nvPr/>
        </p:nvSpPr>
        <p:spPr>
          <a:xfrm flipH="false" flipV="false" rot="0">
            <a:off x="10564478" y="4404402"/>
            <a:ext cx="6694822" cy="4837009"/>
          </a:xfrm>
          <a:custGeom>
            <a:avLst/>
            <a:gdLst/>
            <a:ahLst/>
            <a:cxnLst/>
            <a:rect r="r" b="b" t="t" l="l"/>
            <a:pathLst>
              <a:path h="4837009" w="6694822">
                <a:moveTo>
                  <a:pt x="0" y="0"/>
                </a:moveTo>
                <a:lnTo>
                  <a:pt x="6694822" y="0"/>
                </a:lnTo>
                <a:lnTo>
                  <a:pt x="6694822" y="4837009"/>
                </a:lnTo>
                <a:lnTo>
                  <a:pt x="0" y="48370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939542" y="497756"/>
            <a:ext cx="10741159" cy="2190345"/>
            <a:chOff x="0" y="0"/>
            <a:chExt cx="14321545" cy="2920460"/>
          </a:xfrm>
        </p:grpSpPr>
        <p:grpSp>
          <p:nvGrpSpPr>
            <p:cNvPr name="Group 3" id="3"/>
            <p:cNvGrpSpPr/>
            <p:nvPr/>
          </p:nvGrpSpPr>
          <p:grpSpPr>
            <a:xfrm rot="0">
              <a:off x="0" y="0"/>
              <a:ext cx="14321545" cy="2661379"/>
              <a:chOff x="0" y="0"/>
              <a:chExt cx="1739526" cy="323257"/>
            </a:xfrm>
          </p:grpSpPr>
          <p:sp>
            <p:nvSpPr>
              <p:cNvPr name="Freeform 4" id="4"/>
              <p:cNvSpPr/>
              <p:nvPr/>
            </p:nvSpPr>
            <p:spPr>
              <a:xfrm flipH="false" flipV="false" rot="0">
                <a:off x="0" y="0"/>
                <a:ext cx="1739526" cy="323257"/>
              </a:xfrm>
              <a:custGeom>
                <a:avLst/>
                <a:gdLst/>
                <a:ahLst/>
                <a:cxnLst/>
                <a:rect r="r" b="b" t="t" l="l"/>
                <a:pathLst>
                  <a:path h="323257" w="1739526">
                    <a:moveTo>
                      <a:pt x="1536326" y="0"/>
                    </a:moveTo>
                    <a:cubicBezTo>
                      <a:pt x="1648550" y="0"/>
                      <a:pt x="1739526" y="72364"/>
                      <a:pt x="1739526" y="161628"/>
                    </a:cubicBezTo>
                    <a:cubicBezTo>
                      <a:pt x="1739526" y="250893"/>
                      <a:pt x="1648550" y="323257"/>
                      <a:pt x="1536326" y="323257"/>
                    </a:cubicBezTo>
                    <a:lnTo>
                      <a:pt x="203200" y="323257"/>
                    </a:lnTo>
                    <a:cubicBezTo>
                      <a:pt x="90976" y="323257"/>
                      <a:pt x="0" y="250893"/>
                      <a:pt x="0" y="161628"/>
                    </a:cubicBezTo>
                    <a:cubicBezTo>
                      <a:pt x="0" y="72364"/>
                      <a:pt x="90976" y="0"/>
                      <a:pt x="203200" y="0"/>
                    </a:cubicBezTo>
                    <a:close/>
                  </a:path>
                </a:pathLst>
              </a:custGeom>
              <a:solidFill>
                <a:srgbClr val="FFFFFF"/>
              </a:solidFill>
            </p:spPr>
          </p:sp>
          <p:sp>
            <p:nvSpPr>
              <p:cNvPr name="TextBox 5" id="5"/>
              <p:cNvSpPr txBox="true"/>
              <p:nvPr/>
            </p:nvSpPr>
            <p:spPr>
              <a:xfrm>
                <a:off x="0" y="-76200"/>
                <a:ext cx="1739526" cy="39945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968011" y="607727"/>
              <a:ext cx="12385523" cy="2312733"/>
            </a:xfrm>
            <a:prstGeom prst="rect">
              <a:avLst/>
            </a:prstGeom>
          </p:spPr>
          <p:txBody>
            <a:bodyPr anchor="t" rtlCol="false" tIns="0" lIns="0" bIns="0" rIns="0">
              <a:spAutoFit/>
            </a:bodyPr>
            <a:lstStyle/>
            <a:p>
              <a:pPr algn="ctr">
                <a:lnSpc>
                  <a:spcPts val="6769"/>
                </a:lnSpc>
                <a:spcBef>
                  <a:spcPct val="0"/>
                </a:spcBef>
              </a:pPr>
              <a:r>
                <a:rPr lang="en-US" sz="4835">
                  <a:solidFill>
                    <a:srgbClr val="000000"/>
                  </a:solidFill>
                  <a:latin typeface="Ballpoint"/>
                  <a:ea typeface="Ballpoint"/>
                  <a:cs typeface="Ballpoint"/>
                  <a:sym typeface="Ballpoint"/>
                </a:rPr>
                <a:t>Oyun Oynama Bozukluğunun Yol Açtığı Problemler</a:t>
              </a:r>
            </a:p>
            <a:p>
              <a:pPr algn="ctr">
                <a:lnSpc>
                  <a:spcPts val="6769"/>
                </a:lnSpc>
                <a:spcBef>
                  <a:spcPct val="0"/>
                </a:spcBef>
              </a:pPr>
            </a:p>
          </p:txBody>
        </p:sp>
      </p:grpSp>
      <p:sp>
        <p:nvSpPr>
          <p:cNvPr name="Freeform 7" id="7"/>
          <p:cNvSpPr/>
          <p:nvPr/>
        </p:nvSpPr>
        <p:spPr>
          <a:xfrm flipH="false" flipV="false" rot="1109219">
            <a:off x="12316724" y="2437512"/>
            <a:ext cx="3050702" cy="3027822"/>
          </a:xfrm>
          <a:custGeom>
            <a:avLst/>
            <a:gdLst/>
            <a:ahLst/>
            <a:cxnLst/>
            <a:rect r="r" b="b" t="t" l="l"/>
            <a:pathLst>
              <a:path h="3027822" w="3050702">
                <a:moveTo>
                  <a:pt x="0" y="0"/>
                </a:moveTo>
                <a:lnTo>
                  <a:pt x="3050702" y="0"/>
                </a:lnTo>
                <a:lnTo>
                  <a:pt x="3050702" y="3027822"/>
                </a:lnTo>
                <a:lnTo>
                  <a:pt x="0" y="3027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704850" y="2526176"/>
            <a:ext cx="11210543" cy="8020364"/>
          </a:xfrm>
          <a:prstGeom prst="rect">
            <a:avLst/>
          </a:prstGeom>
        </p:spPr>
        <p:txBody>
          <a:bodyPr anchor="t" rtlCol="false" tIns="0" lIns="0" bIns="0" rIns="0">
            <a:spAutoFit/>
          </a:bodyPr>
          <a:lstStyle/>
          <a:p>
            <a:pPr algn="ctr">
              <a:lnSpc>
                <a:spcPts val="5757"/>
              </a:lnSpc>
              <a:spcBef>
                <a:spcPct val="0"/>
              </a:spcBef>
            </a:pPr>
            <a:r>
              <a:rPr lang="en-US" sz="4112">
                <a:solidFill>
                  <a:srgbClr val="000000"/>
                </a:solidFill>
                <a:latin typeface="Ballpoint"/>
                <a:ea typeface="Ballpoint"/>
                <a:cs typeface="Ballpoint"/>
                <a:sym typeface="Ballpoint"/>
              </a:rPr>
              <a:t>Dünya Sağlık Örgütüne göre oyun oynama davranışı ile ilgili sağlık sorunları sadece oyun oynama bozukluğunun kendisi ile sınırlı değildir. Oyun oynama bozukluğuna eşlik eden</a:t>
            </a:r>
            <a:r>
              <a:rPr lang="en-US" sz="4112">
                <a:solidFill>
                  <a:srgbClr val="8C52FF"/>
                </a:solidFill>
                <a:latin typeface="Ballpoint"/>
                <a:ea typeface="Ballpoint"/>
                <a:cs typeface="Ballpoint"/>
                <a:sym typeface="Ballpoint"/>
              </a:rPr>
              <a:t> </a:t>
            </a:r>
            <a:r>
              <a:rPr lang="en-US" sz="4112">
                <a:solidFill>
                  <a:srgbClr val="004AAD"/>
                </a:solidFill>
                <a:latin typeface="Ballpoint"/>
                <a:ea typeface="Ballpoint"/>
                <a:cs typeface="Ballpoint"/>
                <a:sym typeface="Ballpoint"/>
              </a:rPr>
              <a:t>yetersiz fiziksel aktivite, sağlıksız beslenme, görme ve işitme problemleri; kas/iskelet problemleri, depresyon, sinirlilik, öfke ve can sıkıntısı</a:t>
            </a:r>
            <a:r>
              <a:rPr lang="en-US" sz="4112">
                <a:solidFill>
                  <a:srgbClr val="000000"/>
                </a:solidFill>
                <a:latin typeface="Ballpoint"/>
                <a:ea typeface="Ballpoint"/>
                <a:cs typeface="Ballpoint"/>
                <a:sym typeface="Ballpoint"/>
              </a:rPr>
              <a:t> gibi birçok probleme yol açmaktadır. OECD’nin 2018 yılında yayımladığı Dijital Çağda Çocuk ve Yetişkinlerin Ruh Sağlığı: Geleceği Şekillendirme başlıklı raporuna göre dijital teknolojilerin ve sosyal medyanın aşırı kullanımı özellikle çocuk ve gençler açısından </a:t>
            </a:r>
            <a:r>
              <a:rPr lang="en-US" sz="4112">
                <a:solidFill>
                  <a:srgbClr val="004AAD"/>
                </a:solidFill>
                <a:latin typeface="Ballpoint"/>
                <a:ea typeface="Ballpoint"/>
                <a:cs typeface="Ballpoint"/>
                <a:sym typeface="Ballpoint"/>
              </a:rPr>
              <a:t>siber zorbalığa uğrama veya beden imajı</a:t>
            </a:r>
            <a:r>
              <a:rPr lang="en-US" sz="4112">
                <a:solidFill>
                  <a:srgbClr val="000000"/>
                </a:solidFill>
                <a:latin typeface="Ballpoint"/>
                <a:ea typeface="Ballpoint"/>
                <a:cs typeface="Ballpoint"/>
                <a:sym typeface="Ballpoint"/>
              </a:rPr>
              <a:t>nın bozulması gibi sonuçlar da doğurmaktadır.</a:t>
            </a:r>
          </a:p>
          <a:p>
            <a:pPr algn="ctr">
              <a:lnSpc>
                <a:spcPts val="5757"/>
              </a:lnSpc>
              <a:spcBef>
                <a:spcPct val="0"/>
              </a:spcBef>
            </a:pPr>
          </a:p>
        </p:txBody>
      </p:sp>
      <p:sp>
        <p:nvSpPr>
          <p:cNvPr name="Freeform 9" id="9"/>
          <p:cNvSpPr/>
          <p:nvPr/>
        </p:nvSpPr>
        <p:spPr>
          <a:xfrm flipH="false" flipV="false" rot="1701116">
            <a:off x="12603968" y="5189004"/>
            <a:ext cx="2055173" cy="2055173"/>
          </a:xfrm>
          <a:custGeom>
            <a:avLst/>
            <a:gdLst/>
            <a:ahLst/>
            <a:cxnLst/>
            <a:rect r="r" b="b" t="t" l="l"/>
            <a:pathLst>
              <a:path h="2055173" w="2055173">
                <a:moveTo>
                  <a:pt x="0" y="0"/>
                </a:moveTo>
                <a:lnTo>
                  <a:pt x="2055174" y="0"/>
                </a:lnTo>
                <a:lnTo>
                  <a:pt x="2055174" y="2055174"/>
                </a:lnTo>
                <a:lnTo>
                  <a:pt x="0" y="20551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2510102" y="7319034"/>
            <a:ext cx="2242907" cy="2678098"/>
          </a:xfrm>
          <a:custGeom>
            <a:avLst/>
            <a:gdLst/>
            <a:ahLst/>
            <a:cxnLst/>
            <a:rect r="r" b="b" t="t" l="l"/>
            <a:pathLst>
              <a:path h="2678098" w="2242907">
                <a:moveTo>
                  <a:pt x="0" y="0"/>
                </a:moveTo>
                <a:lnTo>
                  <a:pt x="2242906" y="0"/>
                </a:lnTo>
                <a:lnTo>
                  <a:pt x="2242906" y="2678097"/>
                </a:lnTo>
                <a:lnTo>
                  <a:pt x="0" y="26780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881671" y="1795618"/>
            <a:ext cx="2710374" cy="2696822"/>
          </a:xfrm>
          <a:custGeom>
            <a:avLst/>
            <a:gdLst/>
            <a:ahLst/>
            <a:cxnLst/>
            <a:rect r="r" b="b" t="t" l="l"/>
            <a:pathLst>
              <a:path h="2696822" w="2710374">
                <a:moveTo>
                  <a:pt x="0" y="0"/>
                </a:moveTo>
                <a:lnTo>
                  <a:pt x="2710374" y="0"/>
                </a:lnTo>
                <a:lnTo>
                  <a:pt x="2710374" y="2696822"/>
                </a:lnTo>
                <a:lnTo>
                  <a:pt x="0" y="26968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814336">
            <a:off x="14727045" y="4361068"/>
            <a:ext cx="3019628" cy="3019628"/>
          </a:xfrm>
          <a:custGeom>
            <a:avLst/>
            <a:gdLst/>
            <a:ahLst/>
            <a:cxnLst/>
            <a:rect r="r" b="b" t="t" l="l"/>
            <a:pathLst>
              <a:path h="3019628" w="3019628">
                <a:moveTo>
                  <a:pt x="0" y="0"/>
                </a:moveTo>
                <a:lnTo>
                  <a:pt x="3019627" y="0"/>
                </a:lnTo>
                <a:lnTo>
                  <a:pt x="3019627" y="3019628"/>
                </a:lnTo>
                <a:lnTo>
                  <a:pt x="0" y="301962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4298980" y="7119930"/>
            <a:ext cx="2939553" cy="2594156"/>
          </a:xfrm>
          <a:custGeom>
            <a:avLst/>
            <a:gdLst/>
            <a:ahLst/>
            <a:cxnLst/>
            <a:rect r="r" b="b" t="t" l="l"/>
            <a:pathLst>
              <a:path h="2594156" w="2939553">
                <a:moveTo>
                  <a:pt x="0" y="0"/>
                </a:moveTo>
                <a:lnTo>
                  <a:pt x="2939553" y="0"/>
                </a:lnTo>
                <a:lnTo>
                  <a:pt x="2939553" y="2594155"/>
                </a:lnTo>
                <a:lnTo>
                  <a:pt x="0" y="2594155"/>
                </a:lnTo>
                <a:lnTo>
                  <a:pt x="0" y="0"/>
                </a:lnTo>
                <a:close/>
              </a:path>
            </a:pathLst>
          </a:custGeom>
          <a:blipFill>
            <a:blip r:embed="rId1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grpSp>
        <p:nvGrpSpPr>
          <p:cNvPr name="Group 2" id="2"/>
          <p:cNvGrpSpPr/>
          <p:nvPr/>
        </p:nvGrpSpPr>
        <p:grpSpPr>
          <a:xfrm rot="0">
            <a:off x="2970318" y="690488"/>
            <a:ext cx="12347364" cy="7455441"/>
            <a:chOff x="0" y="0"/>
            <a:chExt cx="16463152" cy="9940587"/>
          </a:xfrm>
        </p:grpSpPr>
        <p:sp>
          <p:nvSpPr>
            <p:cNvPr name="Freeform 3" id="3"/>
            <p:cNvSpPr/>
            <p:nvPr/>
          </p:nvSpPr>
          <p:spPr>
            <a:xfrm flipH="false" flipV="false" rot="-2388408">
              <a:off x="521777" y="803837"/>
              <a:ext cx="3569271" cy="2922340"/>
            </a:xfrm>
            <a:custGeom>
              <a:avLst/>
              <a:gdLst/>
              <a:ahLst/>
              <a:cxnLst/>
              <a:rect r="r" b="b" t="t" l="l"/>
              <a:pathLst>
                <a:path h="2922340" w="3569271">
                  <a:moveTo>
                    <a:pt x="0" y="0"/>
                  </a:moveTo>
                  <a:lnTo>
                    <a:pt x="3569271" y="0"/>
                  </a:lnTo>
                  <a:lnTo>
                    <a:pt x="3569271" y="2922340"/>
                  </a:lnTo>
                  <a:lnTo>
                    <a:pt x="0" y="2922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625800" y="2796384"/>
              <a:ext cx="8985647" cy="2638277"/>
            </a:xfrm>
            <a:prstGeom prst="rect">
              <a:avLst/>
            </a:prstGeom>
          </p:spPr>
          <p:txBody>
            <a:bodyPr anchor="t" rtlCol="false" tIns="0" lIns="0" bIns="0" rIns="0">
              <a:spAutoFit/>
            </a:bodyPr>
            <a:lstStyle/>
            <a:p>
              <a:pPr algn="ctr">
                <a:lnSpc>
                  <a:spcPts val="7749"/>
                </a:lnSpc>
                <a:spcBef>
                  <a:spcPct val="0"/>
                </a:spcBef>
              </a:pPr>
              <a:r>
                <a:rPr lang="en-US" sz="5535">
                  <a:solidFill>
                    <a:srgbClr val="004AAD"/>
                  </a:solidFill>
                  <a:latin typeface="Ballpoint"/>
                  <a:ea typeface="Ballpoint"/>
                  <a:cs typeface="Ballpoint"/>
                  <a:sym typeface="Ballpoint"/>
                </a:rPr>
                <a:t>ÇOCUK VE GENÇLER RISK ALTINDA</a:t>
              </a:r>
            </a:p>
            <a:p>
              <a:pPr algn="ctr">
                <a:lnSpc>
                  <a:spcPts val="7749"/>
                </a:lnSpc>
                <a:spcBef>
                  <a:spcPct val="0"/>
                </a:spcBef>
              </a:pPr>
            </a:p>
          </p:txBody>
        </p:sp>
        <p:sp>
          <p:nvSpPr>
            <p:cNvPr name="TextBox 5" id="5"/>
            <p:cNvSpPr txBox="true"/>
            <p:nvPr/>
          </p:nvSpPr>
          <p:spPr>
            <a:xfrm rot="0">
              <a:off x="554564" y="5234635"/>
              <a:ext cx="15908588" cy="4705952"/>
            </a:xfrm>
            <a:prstGeom prst="rect">
              <a:avLst/>
            </a:prstGeom>
          </p:spPr>
          <p:txBody>
            <a:bodyPr anchor="t" rtlCol="false" tIns="0" lIns="0" bIns="0" rIns="0">
              <a:spAutoFit/>
            </a:bodyPr>
            <a:lstStyle/>
            <a:p>
              <a:pPr algn="just">
                <a:lnSpc>
                  <a:spcPts val="6931"/>
                </a:lnSpc>
              </a:pPr>
              <a:r>
                <a:rPr lang="en-US" sz="4950">
                  <a:solidFill>
                    <a:srgbClr val="000000"/>
                  </a:solidFill>
                  <a:latin typeface="Ballpoint"/>
                  <a:ea typeface="Ballpoint"/>
                  <a:cs typeface="Ballpoint"/>
                  <a:sym typeface="Ballpoint"/>
                </a:rPr>
                <a:t>UNICEF’in 2017 yılında yayımladığı Dünya Çocuklarının Durumu: Dijital Dünyada Çocuk adlı raporda çocukların çevrim içi ortamda karşı karşıya kaldığı riskler üç kategoride ele alınmaktadır:</a:t>
              </a:r>
              <a:r>
                <a:rPr lang="en-US" sz="4950">
                  <a:solidFill>
                    <a:srgbClr val="004AAD"/>
                  </a:solidFill>
                  <a:latin typeface="Ballpoint"/>
                  <a:ea typeface="Ballpoint"/>
                  <a:cs typeface="Ballpoint"/>
                  <a:sym typeface="Ballpoint"/>
                </a:rPr>
                <a:t> İçerik riskleri, iletişim riskleri ve davranış riskleri.</a:t>
              </a:r>
            </a:p>
          </p:txBody>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1692383" y="866775"/>
            <a:ext cx="14803683" cy="8123532"/>
          </a:xfrm>
          <a:prstGeom prst="rect">
            <a:avLst/>
          </a:prstGeom>
        </p:spPr>
        <p:txBody>
          <a:bodyPr anchor="t" rtlCol="false" tIns="0" lIns="0" bIns="0" rIns="0">
            <a:spAutoFit/>
          </a:bodyPr>
          <a:lstStyle/>
          <a:p>
            <a:pPr algn="ctr">
              <a:lnSpc>
                <a:spcPts val="5846"/>
              </a:lnSpc>
              <a:spcBef>
                <a:spcPct val="0"/>
              </a:spcBef>
            </a:pPr>
            <a:r>
              <a:rPr lang="en-US" sz="4175">
                <a:solidFill>
                  <a:srgbClr val="004AAD"/>
                </a:solidFill>
                <a:latin typeface="Ballpoint"/>
                <a:ea typeface="Ballpoint"/>
                <a:cs typeface="Ballpoint"/>
                <a:sym typeface="Ballpoint"/>
              </a:rPr>
              <a:t>İçerik riskleri</a:t>
            </a:r>
            <a:r>
              <a:rPr lang="en-US" sz="4175">
                <a:solidFill>
                  <a:srgbClr val="000000"/>
                </a:solidFill>
                <a:latin typeface="Ballpoint"/>
                <a:ea typeface="Ballpoint"/>
                <a:cs typeface="Ballpoint"/>
                <a:sym typeface="Ballpoint"/>
              </a:rPr>
              <a:t>, çocukların istenmeyen ve uygunsuz içeriklere maruz kaldığı durumları kapsamaktadır. Çocukların internette pornografik ve şiddet unsuru içeren videolarla/resimlerle, sağlıksız veya tehlikeli davranışları savunan web siteleri ile karşılaşması tehlike oluşturmaktadır.</a:t>
            </a:r>
          </a:p>
          <a:p>
            <a:pPr algn="ctr">
              <a:lnSpc>
                <a:spcPts val="5846"/>
              </a:lnSpc>
              <a:spcBef>
                <a:spcPct val="0"/>
              </a:spcBef>
            </a:pPr>
          </a:p>
          <a:p>
            <a:pPr algn="ctr">
              <a:lnSpc>
                <a:spcPts val="5846"/>
              </a:lnSpc>
              <a:spcBef>
                <a:spcPct val="0"/>
              </a:spcBef>
            </a:pPr>
            <a:r>
              <a:rPr lang="en-US" sz="4175">
                <a:solidFill>
                  <a:srgbClr val="004AAD"/>
                </a:solidFill>
                <a:latin typeface="Ballpoint"/>
                <a:ea typeface="Ballpoint"/>
                <a:cs typeface="Ballpoint"/>
                <a:sym typeface="Ballpoint"/>
              </a:rPr>
              <a:t> İletişim riskleri</a:t>
            </a:r>
            <a:r>
              <a:rPr lang="en-US" sz="4175">
                <a:solidFill>
                  <a:srgbClr val="000000"/>
                </a:solidFill>
                <a:latin typeface="Ballpoint"/>
                <a:ea typeface="Ballpoint"/>
                <a:cs typeface="Ballpoint"/>
                <a:sym typeface="Ballpoint"/>
              </a:rPr>
              <a:t> çocukların yetişkinlerle fiziksel, duygusal, cinsel ve ekonomik istismarına yol açacak risk faktörlerini içermektedir.</a:t>
            </a:r>
          </a:p>
          <a:p>
            <a:pPr algn="ctr">
              <a:lnSpc>
                <a:spcPts val="5846"/>
              </a:lnSpc>
              <a:spcBef>
                <a:spcPct val="0"/>
              </a:spcBef>
            </a:pPr>
          </a:p>
          <a:p>
            <a:pPr algn="ctr">
              <a:lnSpc>
                <a:spcPts val="5846"/>
              </a:lnSpc>
              <a:spcBef>
                <a:spcPct val="0"/>
              </a:spcBef>
            </a:pPr>
            <a:r>
              <a:rPr lang="en-US" sz="4175">
                <a:solidFill>
                  <a:srgbClr val="000000"/>
                </a:solidFill>
                <a:latin typeface="Ballpoint"/>
                <a:ea typeface="Ballpoint"/>
                <a:cs typeface="Ballpoint"/>
                <a:sym typeface="Ballpoint"/>
              </a:rPr>
              <a:t> </a:t>
            </a:r>
            <a:r>
              <a:rPr lang="en-US" sz="4175">
                <a:solidFill>
                  <a:srgbClr val="004AAD"/>
                </a:solidFill>
                <a:latin typeface="Ballpoint"/>
                <a:ea typeface="Ballpoint"/>
                <a:cs typeface="Ballpoint"/>
                <a:sym typeface="Ballpoint"/>
              </a:rPr>
              <a:t>Davranış riskleri</a:t>
            </a:r>
            <a:r>
              <a:rPr lang="en-US" sz="4175">
                <a:solidFill>
                  <a:srgbClr val="000000"/>
                </a:solidFill>
                <a:latin typeface="Ballpoint"/>
                <a:ea typeface="Ballpoint"/>
                <a:cs typeface="Ballpoint"/>
                <a:sym typeface="Ballpoint"/>
              </a:rPr>
              <a:t> ise çocukların riskli içeriğe veya iletişime katkıda bulunacak şekilde davrandığı durumları kapsamaktadır. Çocukların diğer çocuklar hakkında nefret uyandıran materyaller üretmesi, yayımlaması veya dağıtması bu kapsama girmektedir.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8B6DB"/>
        </a:solidFill>
      </p:bgPr>
    </p:bg>
    <p:spTree>
      <p:nvGrpSpPr>
        <p:cNvPr id="1" name=""/>
        <p:cNvGrpSpPr/>
        <p:nvPr/>
      </p:nvGrpSpPr>
      <p:grpSpPr>
        <a:xfrm>
          <a:off x="0" y="0"/>
          <a:ext cx="0" cy="0"/>
          <a:chOff x="0" y="0"/>
          <a:chExt cx="0" cy="0"/>
        </a:xfrm>
      </p:grpSpPr>
      <p:sp>
        <p:nvSpPr>
          <p:cNvPr name="TextBox 2" id="2"/>
          <p:cNvSpPr txBox="true"/>
          <p:nvPr/>
        </p:nvSpPr>
        <p:spPr>
          <a:xfrm rot="0">
            <a:off x="1388576" y="857250"/>
            <a:ext cx="14803683" cy="5460977"/>
          </a:xfrm>
          <a:prstGeom prst="rect">
            <a:avLst/>
          </a:prstGeom>
        </p:spPr>
        <p:txBody>
          <a:bodyPr anchor="t" rtlCol="false" tIns="0" lIns="0" bIns="0" rIns="0">
            <a:spAutoFit/>
          </a:bodyPr>
          <a:lstStyle/>
          <a:p>
            <a:pPr algn="ctr">
              <a:lnSpc>
                <a:spcPts val="6126"/>
              </a:lnSpc>
              <a:spcBef>
                <a:spcPct val="0"/>
              </a:spcBef>
            </a:pPr>
          </a:p>
          <a:p>
            <a:pPr algn="ctr">
              <a:lnSpc>
                <a:spcPts val="6126"/>
              </a:lnSpc>
              <a:spcBef>
                <a:spcPct val="0"/>
              </a:spcBef>
            </a:pPr>
            <a:r>
              <a:rPr lang="en-US" sz="4375">
                <a:solidFill>
                  <a:srgbClr val="000000"/>
                </a:solidFill>
                <a:latin typeface="Ballpoint"/>
                <a:ea typeface="Ballpoint"/>
                <a:cs typeface="Ballpoint"/>
                <a:sym typeface="Ballpoint"/>
              </a:rPr>
              <a:t>Tüm bu risk unsurları göz önünde bulundurulduğunda çocukların çevrim içi ortamlarda güvende olmasını sağlayacak bilgi ve becerilerle donatılması önemlidir. Bu bilgi ve beceriler arasında içerik oluşturma ve paylaşım yapmadaki risklerin kavranması, çevrim içi gizliliğin ve kişisel verilerin nasıl korunacağının öğrenilmesi, çevrim içi hoşgörü ve empati becerilerinin geliştirmesi vb. yer almaktadır.</a:t>
            </a:r>
          </a:p>
          <a:p>
            <a:pPr algn="ctr">
              <a:lnSpc>
                <a:spcPts val="6126"/>
              </a:lnSpc>
              <a:spcBef>
                <a:spcPct val="0"/>
              </a:spcBef>
            </a:pPr>
          </a:p>
        </p:txBody>
      </p:sp>
      <p:sp>
        <p:nvSpPr>
          <p:cNvPr name="Freeform 3" id="3"/>
          <p:cNvSpPr/>
          <p:nvPr/>
        </p:nvSpPr>
        <p:spPr>
          <a:xfrm flipH="false" flipV="false" rot="0">
            <a:off x="5966548" y="5966414"/>
            <a:ext cx="5647738" cy="3656910"/>
          </a:xfrm>
          <a:custGeom>
            <a:avLst/>
            <a:gdLst/>
            <a:ahLst/>
            <a:cxnLst/>
            <a:rect r="r" b="b" t="t" l="l"/>
            <a:pathLst>
              <a:path h="3656910" w="5647738">
                <a:moveTo>
                  <a:pt x="0" y="0"/>
                </a:moveTo>
                <a:lnTo>
                  <a:pt x="5647738" y="0"/>
                </a:lnTo>
                <a:lnTo>
                  <a:pt x="5647738" y="3656910"/>
                </a:lnTo>
                <a:lnTo>
                  <a:pt x="0" y="3656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DAGXwRDpwQc</dc:identifier>
  <dcterms:modified xsi:type="dcterms:W3CDTF">2011-08-01T06:04:30Z</dcterms:modified>
  <cp:revision>1</cp:revision>
  <dc:title>teknoloji bağımlılığı</dc:title>
</cp:coreProperties>
</file>